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69" r:id="rId2"/>
    <p:sldId id="270" r:id="rId3"/>
    <p:sldId id="271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6" r:id="rId16"/>
    <p:sldId id="285" r:id="rId17"/>
    <p:sldId id="284" r:id="rId18"/>
    <p:sldId id="259" r:id="rId19"/>
    <p:sldId id="260" r:id="rId20"/>
    <p:sldId id="289" r:id="rId21"/>
    <p:sldId id="261" r:id="rId22"/>
    <p:sldId id="263" r:id="rId23"/>
    <p:sldId id="258" r:id="rId24"/>
    <p:sldId id="264" r:id="rId25"/>
    <p:sldId id="265" r:id="rId26"/>
    <p:sldId id="266" r:id="rId27"/>
    <p:sldId id="287" r:id="rId28"/>
    <p:sldId id="268" r:id="rId29"/>
    <p:sldId id="288" r:id="rId3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65542" autoAdjust="0"/>
  </p:normalViewPr>
  <p:slideViewPr>
    <p:cSldViewPr snapToGrid="0">
      <p:cViewPr varScale="1">
        <p:scale>
          <a:sx n="68" d="100"/>
          <a:sy n="68" d="100"/>
        </p:scale>
        <p:origin x="1320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21.png>
</file>

<file path=ppt/media/image13.png>
</file>

<file path=ppt/media/image130.png>
</file>

<file path=ppt/media/image14.png>
</file>

<file path=ppt/media/image15.png>
</file>

<file path=ppt/media/image16.png>
</file>

<file path=ppt/media/image161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320.png>
</file>

<file path=ppt/media/image35.png>
</file>

<file path=ppt/media/image4.png>
</file>

<file path=ppt/media/image400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45.m4a>
</file>

<file path=ppt/media/media46.m4a>
</file>

<file path=ppt/media/media47.m4a>
</file>

<file path=ppt/media/media48.m4a>
</file>

<file path=ppt/media/media49.m4a>
</file>

<file path=ppt/media/media5.m4a>
</file>

<file path=ppt/media/media50.m4a>
</file>

<file path=ppt/media/media51.m4a>
</file>

<file path=ppt/media/media52.m4a>
</file>

<file path=ppt/media/media53.m4a>
</file>

<file path=ppt/media/media54.m4a>
</file>

<file path=ppt/media/media55.m4a>
</file>

<file path=ppt/media/media56.m4a>
</file>

<file path=ppt/media/media57.m4a>
</file>

<file path=ppt/media/media58.m4a>
</file>

<file path=ppt/media/media59.m4a>
</file>

<file path=ppt/media/media6.m4a>
</file>

<file path=ppt/media/media60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2F40BD-22E5-4F5F-BEAD-E74EF4FB374E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09437-C6E4-468C-BB3E-0493945994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9188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2835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399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470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4E62B2-479B-40D5-A58E-8B9296BB9EE5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0049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E62B2-479B-40D5-A58E-8B9296BB9EE5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794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8874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4E62B2-479B-40D5-A58E-8B9296BB9EE5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3600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31929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779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5791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654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72283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86603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08202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aseline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14536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82034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818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6746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065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aseline="0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4E62B2-479B-40D5-A58E-8B9296BB9EE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8842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2614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09437-C6E4-468C-BB3E-0493945994A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112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4E62B2-479B-40D5-A58E-8B9296BB9EE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26587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E62B2-479B-40D5-A58E-8B9296BB9EE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2574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B1BE7A2-035E-46B7-9815-093B533F86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2F9D32AA-D2BE-46E2-A350-0866A3926D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10DD72-DE78-49FA-82A0-873BB02BA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BCFEAE8A-5D6B-4AFF-8F90-2C2A89E2E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CBC96F0D-899A-46A0-B106-6C9446471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5460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F19B97B-0A9B-4961-B07D-56FD3EBF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419D8F67-A596-4F7D-824C-F5741B967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B9D1595-A570-4C0E-AE48-C1F695A4A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25B175B1-305D-44AE-9A7D-1645532DE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7B356CBD-443D-453C-987B-AF8D4F6D4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06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095833EC-B0D3-4645-BBFC-08B879D06C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6DF6065F-6365-49A8-89EA-C297D60C8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D303915A-8350-42AF-9031-853E99BEA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BE3DA4DD-1D99-48CE-B678-E6FAAEA5B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8FD7A701-CF9D-49C5-91EE-D7C1DAA7F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1200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B0814ED-6EED-4E7E-8F2B-B963C3915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6F212267-62CB-43D7-ACE4-7EAD3B5D4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8B24F35F-17F7-4D59-81B7-3BCE5E9B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962566B-CBC8-46F3-9531-0F0E39CF1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DF9E541-2537-4C6F-A5AF-8ECB4299A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9940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996B104-1DE9-4FD1-99B1-C1F9C8874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9811F91-911A-4E15-AABF-7C5657FD1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0B356A93-1928-4AA9-A4DB-3E385F53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EF921702-02C5-439E-B304-DF2685608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89ED5F33-E642-4725-A2E0-D1E0DF586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1962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BEF03749-6FA6-45BC-8371-FC1589622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675F4FA-53D2-4390-901F-63586B8427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CD1BC4D5-00E4-44D6-BEA8-8BCE9F150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0D51F19D-F964-45D1-8478-A25ACBB1E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5C5B2B7A-6EE8-4F25-BC3D-9086D0BE6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1BEA0639-943E-4F28-B782-A27C75205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404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E6A3FE0-0E34-45BF-94B1-12FFC687D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B1DFE36A-39DB-4B58-9923-B66969E66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743CCD54-0005-44A2-8EB0-2986B5EF7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0A484961-1A79-442C-B2B8-7E0077EF58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376F6902-41B5-45EC-8F2C-2B07C0A0E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26758138-9A31-4904-95E3-103BC1DC7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74048536-637C-43ED-97C9-DA7896DBC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E326D9DA-7D76-4480-8B8F-8017CDE15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7048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E25FFFD-E53E-413F-8DB0-3CB216E05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4DA77C60-7F67-4EAC-B68A-1EB65233B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E2288FCA-DBA9-481A-BAD5-BB192E7E2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47A99FB3-A142-4F07-BB3E-0E1F2778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520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C826AB5B-C5D8-49CB-BD0B-8A2E74967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280D2C55-7798-430D-8FF5-D37D0CBED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6915EBB4-E10F-4B96-8E55-4B4061EB5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7642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50568AB-0B60-4D14-B6A8-0EC6643F1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090A1280-5A32-4092-9C28-5B93B99C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596427DB-DCFE-43FD-AB2D-792B50384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EDDB3890-37C8-45D0-BC85-81DA90E88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B3E52414-2245-4730-AF75-A81424EF5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F671A000-CC9B-4F09-8BA8-3BE7CDFE4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3943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60DCD09-F08A-4C7F-836B-87A192842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B08C5010-0045-4B0C-BA0C-92F4C1F0E5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7331F283-44B7-4F79-8788-A71D3BA31F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C7F0469B-9BB0-403A-8951-99EA8C4BD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CF2BDD11-0A33-4946-8F61-E05DC06A3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C459971A-9DC6-4DEE-845B-8BC49D866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551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B71FEFB-9CAD-4EFC-9170-941A02093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0451CB8-9DE9-4E25-A6E6-7CC5D78F8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636D59D2-0628-4E36-A22C-2033BAA85B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8089D-BD67-49F1-AD8B-9E3333A7E865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C7CC08C-7374-4510-931D-E81ADE77D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EB805932-F5FE-496D-8B4E-90874CFF56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3F8F0-C837-4FEE-9B47-B48331843A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076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24.m4a"/><Relationship Id="rId13" Type="http://schemas.openxmlformats.org/officeDocument/2006/relationships/audio" Target="NULL" TargetMode="External"/><Relationship Id="rId18" Type="http://schemas.openxmlformats.org/officeDocument/2006/relationships/notesSlide" Target="../notesSlides/notesSlide10.xml"/><Relationship Id="rId3" Type="http://schemas.microsoft.com/office/2007/relationships/media" Target="../media/media5.m4a"/><Relationship Id="rId21" Type="http://schemas.openxmlformats.org/officeDocument/2006/relationships/image" Target="../media/image5.png"/><Relationship Id="rId7" Type="http://schemas.microsoft.com/office/2007/relationships/media" Target="../media/media24.m4a"/><Relationship Id="rId12" Type="http://schemas.openxmlformats.org/officeDocument/2006/relationships/audio" Target="../media/media21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6" Type="http://schemas.openxmlformats.org/officeDocument/2006/relationships/audio" Target="../media/media11.m4a"/><Relationship Id="rId20" Type="http://schemas.openxmlformats.org/officeDocument/2006/relationships/image" Target="../media/image16.png"/><Relationship Id="rId1" Type="http://schemas.microsoft.com/office/2007/relationships/media" Target="../media/media1.m4a"/><Relationship Id="rId6" Type="http://schemas.openxmlformats.org/officeDocument/2006/relationships/audio" Target="../media/media23.m4a"/><Relationship Id="rId11" Type="http://schemas.microsoft.com/office/2007/relationships/media" Target="../media/media21.m4a"/><Relationship Id="rId5" Type="http://schemas.microsoft.com/office/2007/relationships/media" Target="../media/media23.m4a"/><Relationship Id="rId15" Type="http://schemas.microsoft.com/office/2007/relationships/media" Target="../media/media11.m4a"/><Relationship Id="rId10" Type="http://schemas.openxmlformats.org/officeDocument/2006/relationships/audio" Target="../media/media20.m4a"/><Relationship Id="rId19" Type="http://schemas.openxmlformats.org/officeDocument/2006/relationships/image" Target="../media/image15.png"/><Relationship Id="rId4" Type="http://schemas.openxmlformats.org/officeDocument/2006/relationships/audio" Target="../media/media5.m4a"/><Relationship Id="rId9" Type="http://schemas.microsoft.com/office/2007/relationships/media" Target="../media/media20.m4a"/><Relationship Id="rId14" Type="http://schemas.microsoft.com/office/2007/relationships/media" Target="../media/media22.m4a"/><Relationship Id="rId2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media" Target="../media/media6.m4a"/><Relationship Id="rId13" Type="http://schemas.microsoft.com/office/2007/relationships/media" Target="../media/media11.m4a"/><Relationship Id="rId18" Type="http://schemas.openxmlformats.org/officeDocument/2006/relationships/audio" Target="../media/media27.m4a"/><Relationship Id="rId26" Type="http://schemas.openxmlformats.org/officeDocument/2006/relationships/image" Target="../media/image17.png"/><Relationship Id="rId3" Type="http://schemas.microsoft.com/office/2007/relationships/media" Target="../media/media3.m4a"/><Relationship Id="rId21" Type="http://schemas.microsoft.com/office/2007/relationships/media" Target="../media/media22.m4a"/><Relationship Id="rId7" Type="http://schemas.openxmlformats.org/officeDocument/2006/relationships/audio" Target="NULL" TargetMode="External"/><Relationship Id="rId12" Type="http://schemas.openxmlformats.org/officeDocument/2006/relationships/audio" Target="../media/media25.m4a"/><Relationship Id="rId17" Type="http://schemas.microsoft.com/office/2007/relationships/media" Target="../media/media27.m4a"/><Relationship Id="rId25" Type="http://schemas.openxmlformats.org/officeDocument/2006/relationships/notesSlide" Target="../notesSlides/notesSlide13.xml"/><Relationship Id="rId2" Type="http://schemas.openxmlformats.org/officeDocument/2006/relationships/audio" Target="../media/media1.m4a"/><Relationship Id="rId16" Type="http://schemas.openxmlformats.org/officeDocument/2006/relationships/audio" Target="../media/media26.m4a"/><Relationship Id="rId20" Type="http://schemas.openxmlformats.org/officeDocument/2006/relationships/audio" Target="../media/media28.m4a"/><Relationship Id="rId29" Type="http://schemas.openxmlformats.org/officeDocument/2006/relationships/image" Target="../media/image5.png"/><Relationship Id="rId1" Type="http://schemas.microsoft.com/office/2007/relationships/media" Target="../media/media1.m4a"/><Relationship Id="rId6" Type="http://schemas.openxmlformats.org/officeDocument/2006/relationships/audio" Target="../media/media5.m4a"/><Relationship Id="rId11" Type="http://schemas.microsoft.com/office/2007/relationships/media" Target="../media/media25.m4a"/><Relationship Id="rId24" Type="http://schemas.openxmlformats.org/officeDocument/2006/relationships/slideLayout" Target="../slideLayouts/slideLayout2.xml"/><Relationship Id="rId5" Type="http://schemas.microsoft.com/office/2007/relationships/media" Target="../media/media5.m4a"/><Relationship Id="rId15" Type="http://schemas.microsoft.com/office/2007/relationships/media" Target="../media/media26.m4a"/><Relationship Id="rId23" Type="http://schemas.openxmlformats.org/officeDocument/2006/relationships/audio" Target="../media/media29.m4a"/><Relationship Id="rId28" Type="http://schemas.openxmlformats.org/officeDocument/2006/relationships/image" Target="../media/image18.png"/><Relationship Id="rId10" Type="http://schemas.openxmlformats.org/officeDocument/2006/relationships/audio" Target="../media/media24.m4a"/><Relationship Id="rId19" Type="http://schemas.microsoft.com/office/2007/relationships/media" Target="../media/media28.m4a"/><Relationship Id="rId4" Type="http://schemas.openxmlformats.org/officeDocument/2006/relationships/audio" Target="../media/media3.m4a"/><Relationship Id="rId9" Type="http://schemas.microsoft.com/office/2007/relationships/media" Target="../media/media24.m4a"/><Relationship Id="rId14" Type="http://schemas.openxmlformats.org/officeDocument/2006/relationships/audio" Target="../media/media11.m4a"/><Relationship Id="rId22" Type="http://schemas.microsoft.com/office/2007/relationships/media" Target="../media/media29.m4a"/><Relationship Id="rId27" Type="http://schemas.openxmlformats.org/officeDocument/2006/relationships/image" Target="../media/image170.png"/><Relationship Id="rId30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audio" Target="../media/media33.m4a"/><Relationship Id="rId13" Type="http://schemas.microsoft.com/office/2007/relationships/media" Target="../media/media11.m4a"/><Relationship Id="rId18" Type="http://schemas.microsoft.com/office/2007/relationships/media" Target="../media/media22.m4a"/><Relationship Id="rId26" Type="http://schemas.openxmlformats.org/officeDocument/2006/relationships/image" Target="../media/image6.png"/><Relationship Id="rId3" Type="http://schemas.microsoft.com/office/2007/relationships/media" Target="../media/media31.m4a"/><Relationship Id="rId21" Type="http://schemas.microsoft.com/office/2007/relationships/media" Target="../media/media38.m4a"/><Relationship Id="rId7" Type="http://schemas.microsoft.com/office/2007/relationships/media" Target="../media/media33.m4a"/><Relationship Id="rId12" Type="http://schemas.openxmlformats.org/officeDocument/2006/relationships/audio" Target="../media/media35.m4a"/><Relationship Id="rId17" Type="http://schemas.openxmlformats.org/officeDocument/2006/relationships/audio" Target="NULL" TargetMode="External"/><Relationship Id="rId25" Type="http://schemas.openxmlformats.org/officeDocument/2006/relationships/image" Target="../media/image21.png"/><Relationship Id="rId2" Type="http://schemas.openxmlformats.org/officeDocument/2006/relationships/audio" Target="../media/media30.m4a"/><Relationship Id="rId16" Type="http://schemas.openxmlformats.org/officeDocument/2006/relationships/audio" Target="../media/media36.m4a"/><Relationship Id="rId20" Type="http://schemas.openxmlformats.org/officeDocument/2006/relationships/audio" Target="../media/media37.m4a"/><Relationship Id="rId1" Type="http://schemas.microsoft.com/office/2007/relationships/media" Target="../media/media30.m4a"/><Relationship Id="rId6" Type="http://schemas.openxmlformats.org/officeDocument/2006/relationships/audio" Target="../media/media32.m4a"/><Relationship Id="rId11" Type="http://schemas.microsoft.com/office/2007/relationships/media" Target="../media/media35.m4a"/><Relationship Id="rId24" Type="http://schemas.openxmlformats.org/officeDocument/2006/relationships/notesSlide" Target="../notesSlides/notesSlide19.xml"/><Relationship Id="rId5" Type="http://schemas.microsoft.com/office/2007/relationships/media" Target="../media/media32.m4a"/><Relationship Id="rId15" Type="http://schemas.microsoft.com/office/2007/relationships/media" Target="../media/media36.m4a"/><Relationship Id="rId23" Type="http://schemas.openxmlformats.org/officeDocument/2006/relationships/slideLayout" Target="../slideLayouts/slideLayout6.xml"/><Relationship Id="rId10" Type="http://schemas.openxmlformats.org/officeDocument/2006/relationships/audio" Target="../media/media34.m4a"/><Relationship Id="rId19" Type="http://schemas.microsoft.com/office/2007/relationships/media" Target="../media/media37.m4a"/><Relationship Id="rId4" Type="http://schemas.openxmlformats.org/officeDocument/2006/relationships/audio" Target="../media/media31.m4a"/><Relationship Id="rId9" Type="http://schemas.microsoft.com/office/2007/relationships/media" Target="../media/media34.m4a"/><Relationship Id="rId14" Type="http://schemas.openxmlformats.org/officeDocument/2006/relationships/audio" Target="../media/media11.m4a"/><Relationship Id="rId22" Type="http://schemas.openxmlformats.org/officeDocument/2006/relationships/audio" Target="../media/media38.m4a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0.m4a"/><Relationship Id="rId13" Type="http://schemas.microsoft.com/office/2007/relationships/media" Target="../media/media42.m4a"/><Relationship Id="rId18" Type="http://schemas.openxmlformats.org/officeDocument/2006/relationships/audio" Target="../media/media44.m4a"/><Relationship Id="rId26" Type="http://schemas.openxmlformats.org/officeDocument/2006/relationships/audio" Target="../media/media48.m4a"/><Relationship Id="rId39" Type="http://schemas.microsoft.com/office/2007/relationships/media" Target="../media/media55.m4a"/><Relationship Id="rId3" Type="http://schemas.microsoft.com/office/2007/relationships/media" Target="../media/media39.m4a"/><Relationship Id="rId21" Type="http://schemas.microsoft.com/office/2007/relationships/media" Target="../media/media46.m4a"/><Relationship Id="rId34" Type="http://schemas.openxmlformats.org/officeDocument/2006/relationships/audio" Target="../media/media52.m4a"/><Relationship Id="rId42" Type="http://schemas.openxmlformats.org/officeDocument/2006/relationships/notesSlide" Target="../notesSlides/notesSlide21.xml"/><Relationship Id="rId47" Type="http://schemas.openxmlformats.org/officeDocument/2006/relationships/image" Target="../media/image6.png"/><Relationship Id="rId7" Type="http://schemas.microsoft.com/office/2007/relationships/media" Target="../media/media40.m4a"/><Relationship Id="rId12" Type="http://schemas.openxmlformats.org/officeDocument/2006/relationships/audio" Target="../media/media41.m4a"/><Relationship Id="rId17" Type="http://schemas.microsoft.com/office/2007/relationships/media" Target="../media/media44.m4a"/><Relationship Id="rId25" Type="http://schemas.microsoft.com/office/2007/relationships/media" Target="../media/media48.m4a"/><Relationship Id="rId33" Type="http://schemas.microsoft.com/office/2007/relationships/media" Target="../media/media52.m4a"/><Relationship Id="rId38" Type="http://schemas.openxmlformats.org/officeDocument/2006/relationships/audio" Target="../media/media54.m4a"/><Relationship Id="rId46" Type="http://schemas.openxmlformats.org/officeDocument/2006/relationships/image" Target="../media/image24.png"/><Relationship Id="rId2" Type="http://schemas.openxmlformats.org/officeDocument/2006/relationships/audio" Target="../media/media11.m4a"/><Relationship Id="rId16" Type="http://schemas.openxmlformats.org/officeDocument/2006/relationships/audio" Target="../media/media43.m4a"/><Relationship Id="rId20" Type="http://schemas.openxmlformats.org/officeDocument/2006/relationships/audio" Target="../media/media45.m4a"/><Relationship Id="rId29" Type="http://schemas.microsoft.com/office/2007/relationships/media" Target="../media/media50.m4a"/><Relationship Id="rId41" Type="http://schemas.openxmlformats.org/officeDocument/2006/relationships/slideLayout" Target="../slideLayouts/slideLayout6.xml"/><Relationship Id="rId1" Type="http://schemas.microsoft.com/office/2007/relationships/media" Target="../media/media11.m4a"/><Relationship Id="rId6" Type="http://schemas.openxmlformats.org/officeDocument/2006/relationships/audio" Target="../media/media35.m4a"/><Relationship Id="rId11" Type="http://schemas.microsoft.com/office/2007/relationships/media" Target="../media/media41.m4a"/><Relationship Id="rId24" Type="http://schemas.openxmlformats.org/officeDocument/2006/relationships/audio" Target="../media/media47.m4a"/><Relationship Id="rId32" Type="http://schemas.openxmlformats.org/officeDocument/2006/relationships/audio" Target="../media/media51.m4a"/><Relationship Id="rId37" Type="http://schemas.microsoft.com/office/2007/relationships/media" Target="../media/media54.m4a"/><Relationship Id="rId40" Type="http://schemas.openxmlformats.org/officeDocument/2006/relationships/audio" Target="../media/media55.m4a"/><Relationship Id="rId45" Type="http://schemas.openxmlformats.org/officeDocument/2006/relationships/image" Target="../media/image23.png"/><Relationship Id="rId5" Type="http://schemas.microsoft.com/office/2007/relationships/media" Target="../media/media35.m4a"/><Relationship Id="rId15" Type="http://schemas.microsoft.com/office/2007/relationships/media" Target="../media/media43.m4a"/><Relationship Id="rId23" Type="http://schemas.microsoft.com/office/2007/relationships/media" Target="../media/media47.m4a"/><Relationship Id="rId28" Type="http://schemas.openxmlformats.org/officeDocument/2006/relationships/audio" Target="../media/media49.m4a"/><Relationship Id="rId36" Type="http://schemas.openxmlformats.org/officeDocument/2006/relationships/audio" Target="../media/media53.m4a"/><Relationship Id="rId10" Type="http://schemas.openxmlformats.org/officeDocument/2006/relationships/audio" Target="../media/media36.m4a"/><Relationship Id="rId19" Type="http://schemas.microsoft.com/office/2007/relationships/media" Target="../media/media45.m4a"/><Relationship Id="rId31" Type="http://schemas.microsoft.com/office/2007/relationships/media" Target="../media/media51.m4a"/><Relationship Id="rId44" Type="http://schemas.openxmlformats.org/officeDocument/2006/relationships/image" Target="../media/image22.png"/><Relationship Id="rId4" Type="http://schemas.openxmlformats.org/officeDocument/2006/relationships/audio" Target="../media/media39.m4a"/><Relationship Id="rId9" Type="http://schemas.microsoft.com/office/2007/relationships/media" Target="../media/media36.m4a"/><Relationship Id="rId14" Type="http://schemas.openxmlformats.org/officeDocument/2006/relationships/audio" Target="../media/media42.m4a"/><Relationship Id="rId22" Type="http://schemas.openxmlformats.org/officeDocument/2006/relationships/audio" Target="../media/media46.m4a"/><Relationship Id="rId27" Type="http://schemas.microsoft.com/office/2007/relationships/media" Target="../media/media49.m4a"/><Relationship Id="rId30" Type="http://schemas.openxmlformats.org/officeDocument/2006/relationships/audio" Target="../media/media50.m4a"/><Relationship Id="rId35" Type="http://schemas.microsoft.com/office/2007/relationships/media" Target="../media/media53.m4a"/><Relationship Id="rId43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3" Type="http://schemas.microsoft.com/office/2007/relationships/media" Target="../media/media56.m4a"/><Relationship Id="rId18" Type="http://schemas.openxmlformats.org/officeDocument/2006/relationships/audio" Target="../media/media43.m4a"/><Relationship Id="rId26" Type="http://schemas.openxmlformats.org/officeDocument/2006/relationships/audio" Target="../media/media58.m4a"/><Relationship Id="rId39" Type="http://schemas.microsoft.com/office/2007/relationships/media" Target="../media/media53.m4a"/><Relationship Id="rId3" Type="http://schemas.microsoft.com/office/2007/relationships/media" Target="../media/media39.m4a"/><Relationship Id="rId21" Type="http://schemas.microsoft.com/office/2007/relationships/media" Target="../media/media45.m4a"/><Relationship Id="rId34" Type="http://schemas.openxmlformats.org/officeDocument/2006/relationships/audio" Target="../media/media50.m4a"/><Relationship Id="rId42" Type="http://schemas.openxmlformats.org/officeDocument/2006/relationships/audio" Target="../media/media54.m4a"/><Relationship Id="rId47" Type="http://schemas.openxmlformats.org/officeDocument/2006/relationships/slideLayout" Target="../slideLayouts/slideLayout6.xml"/><Relationship Id="rId50" Type="http://schemas.openxmlformats.org/officeDocument/2006/relationships/image" Target="../media/image23.png"/><Relationship Id="rId7" Type="http://schemas.microsoft.com/office/2007/relationships/media" Target="../media/media40.m4a"/><Relationship Id="rId12" Type="http://schemas.openxmlformats.org/officeDocument/2006/relationships/audio" Target="../media/media41.m4a"/><Relationship Id="rId17" Type="http://schemas.microsoft.com/office/2007/relationships/media" Target="../media/media43.m4a"/><Relationship Id="rId25" Type="http://schemas.microsoft.com/office/2007/relationships/media" Target="../media/media58.m4a"/><Relationship Id="rId33" Type="http://schemas.microsoft.com/office/2007/relationships/media" Target="../media/media50.m4a"/><Relationship Id="rId38" Type="http://schemas.openxmlformats.org/officeDocument/2006/relationships/audio" Target="../media/media52.m4a"/><Relationship Id="rId46" Type="http://schemas.openxmlformats.org/officeDocument/2006/relationships/audio" Target="../media/media60.m4a"/><Relationship Id="rId2" Type="http://schemas.openxmlformats.org/officeDocument/2006/relationships/audio" Target="../media/media11.m4a"/><Relationship Id="rId16" Type="http://schemas.openxmlformats.org/officeDocument/2006/relationships/audio" Target="../media/media42.m4a"/><Relationship Id="rId20" Type="http://schemas.openxmlformats.org/officeDocument/2006/relationships/audio" Target="../media/media44.m4a"/><Relationship Id="rId29" Type="http://schemas.microsoft.com/office/2007/relationships/media" Target="../media/media48.m4a"/><Relationship Id="rId41" Type="http://schemas.microsoft.com/office/2007/relationships/media" Target="../media/media54.m4a"/><Relationship Id="rId1" Type="http://schemas.microsoft.com/office/2007/relationships/media" Target="../media/media11.m4a"/><Relationship Id="rId6" Type="http://schemas.openxmlformats.org/officeDocument/2006/relationships/audio" Target="../media/media35.m4a"/><Relationship Id="rId11" Type="http://schemas.microsoft.com/office/2007/relationships/media" Target="../media/media41.m4a"/><Relationship Id="rId24" Type="http://schemas.openxmlformats.org/officeDocument/2006/relationships/audio" Target="../media/media57.m4a"/><Relationship Id="rId32" Type="http://schemas.openxmlformats.org/officeDocument/2006/relationships/audio" Target="../media/media59.m4a"/><Relationship Id="rId37" Type="http://schemas.microsoft.com/office/2007/relationships/media" Target="../media/media52.m4a"/><Relationship Id="rId40" Type="http://schemas.openxmlformats.org/officeDocument/2006/relationships/audio" Target="../media/media53.m4a"/><Relationship Id="rId45" Type="http://schemas.microsoft.com/office/2007/relationships/media" Target="../media/media60.m4a"/><Relationship Id="rId53" Type="http://schemas.openxmlformats.org/officeDocument/2006/relationships/image" Target="../media/image6.png"/><Relationship Id="rId5" Type="http://schemas.microsoft.com/office/2007/relationships/media" Target="../media/media35.m4a"/><Relationship Id="rId15" Type="http://schemas.microsoft.com/office/2007/relationships/media" Target="../media/media42.m4a"/><Relationship Id="rId23" Type="http://schemas.microsoft.com/office/2007/relationships/media" Target="../media/media57.m4a"/><Relationship Id="rId28" Type="http://schemas.openxmlformats.org/officeDocument/2006/relationships/audio" Target="../media/media47.m4a"/><Relationship Id="rId36" Type="http://schemas.openxmlformats.org/officeDocument/2006/relationships/audio" Target="../media/media51.m4a"/><Relationship Id="rId49" Type="http://schemas.openxmlformats.org/officeDocument/2006/relationships/image" Target="../media/image20.png"/><Relationship Id="rId10" Type="http://schemas.openxmlformats.org/officeDocument/2006/relationships/audio" Target="../media/media36.m4a"/><Relationship Id="rId19" Type="http://schemas.microsoft.com/office/2007/relationships/media" Target="../media/media44.m4a"/><Relationship Id="rId31" Type="http://schemas.microsoft.com/office/2007/relationships/media" Target="../media/media59.m4a"/><Relationship Id="rId44" Type="http://schemas.openxmlformats.org/officeDocument/2006/relationships/audio" Target="../media/media55.m4a"/><Relationship Id="rId52" Type="http://schemas.openxmlformats.org/officeDocument/2006/relationships/image" Target="../media/image26.png"/><Relationship Id="rId4" Type="http://schemas.openxmlformats.org/officeDocument/2006/relationships/audio" Target="../media/media39.m4a"/><Relationship Id="rId9" Type="http://schemas.microsoft.com/office/2007/relationships/media" Target="../media/media36.m4a"/><Relationship Id="rId14" Type="http://schemas.openxmlformats.org/officeDocument/2006/relationships/audio" Target="../media/media56.m4a"/><Relationship Id="rId22" Type="http://schemas.openxmlformats.org/officeDocument/2006/relationships/audio" Target="../media/media45.m4a"/><Relationship Id="rId27" Type="http://schemas.microsoft.com/office/2007/relationships/media" Target="../media/media47.m4a"/><Relationship Id="rId30" Type="http://schemas.openxmlformats.org/officeDocument/2006/relationships/audio" Target="../media/media48.m4a"/><Relationship Id="rId35" Type="http://schemas.microsoft.com/office/2007/relationships/media" Target="../media/media51.m4a"/><Relationship Id="rId43" Type="http://schemas.microsoft.com/office/2007/relationships/media" Target="../media/media55.m4a"/><Relationship Id="rId48" Type="http://schemas.openxmlformats.org/officeDocument/2006/relationships/notesSlide" Target="../notesSlides/notesSlide22.xml"/><Relationship Id="rId8" Type="http://schemas.openxmlformats.org/officeDocument/2006/relationships/audio" Target="../media/media40.m4a"/><Relationship Id="rId51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4a"/><Relationship Id="rId13" Type="http://schemas.openxmlformats.org/officeDocument/2006/relationships/audio" Target="../media/media7.m4a"/><Relationship Id="rId18" Type="http://schemas.microsoft.com/office/2007/relationships/media" Target="../media/media10.m4a"/><Relationship Id="rId26" Type="http://schemas.microsoft.com/office/2007/relationships/media" Target="../media/media14.m4a"/><Relationship Id="rId39" Type="http://schemas.openxmlformats.org/officeDocument/2006/relationships/image" Target="../media/image7.png"/><Relationship Id="rId3" Type="http://schemas.openxmlformats.org/officeDocument/2006/relationships/audio" Target="NULL" TargetMode="External"/><Relationship Id="rId21" Type="http://schemas.openxmlformats.org/officeDocument/2006/relationships/audio" Target="../media/media11.m4a"/><Relationship Id="rId34" Type="http://schemas.openxmlformats.org/officeDocument/2006/relationships/slideLayout" Target="../slideLayouts/slideLayout2.xml"/><Relationship Id="rId42" Type="http://schemas.openxmlformats.org/officeDocument/2006/relationships/image" Target="../media/image9.png"/><Relationship Id="rId7" Type="http://schemas.microsoft.com/office/2007/relationships/media" Target="../media/media4.m4a"/><Relationship Id="rId12" Type="http://schemas.microsoft.com/office/2007/relationships/media" Target="../media/media7.m4a"/><Relationship Id="rId17" Type="http://schemas.openxmlformats.org/officeDocument/2006/relationships/audio" Target="../media/media9.m4a"/><Relationship Id="rId25" Type="http://schemas.openxmlformats.org/officeDocument/2006/relationships/audio" Target="../media/media13.m4a"/><Relationship Id="rId33" Type="http://schemas.openxmlformats.org/officeDocument/2006/relationships/audio" Target="../media/media17.m4a"/><Relationship Id="rId38" Type="http://schemas.openxmlformats.org/officeDocument/2006/relationships/image" Target="../media/image5.png"/><Relationship Id="rId2" Type="http://schemas.openxmlformats.org/officeDocument/2006/relationships/audio" Target="../media/media1.m4a"/><Relationship Id="rId16" Type="http://schemas.microsoft.com/office/2007/relationships/media" Target="../media/media9.m4a"/><Relationship Id="rId20" Type="http://schemas.microsoft.com/office/2007/relationships/media" Target="../media/media11.m4a"/><Relationship Id="rId29" Type="http://schemas.openxmlformats.org/officeDocument/2006/relationships/audio" Target="../media/media15.m4a"/><Relationship Id="rId41" Type="http://schemas.openxmlformats.org/officeDocument/2006/relationships/image" Target="../media/image6.png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11" Type="http://schemas.microsoft.com/office/2007/relationships/media" Target="../media/media6.m4a"/><Relationship Id="rId24" Type="http://schemas.microsoft.com/office/2007/relationships/media" Target="../media/media13.m4a"/><Relationship Id="rId32" Type="http://schemas.microsoft.com/office/2007/relationships/media" Target="../media/media17.m4a"/><Relationship Id="rId37" Type="http://schemas.openxmlformats.org/officeDocument/2006/relationships/image" Target="../media/image3.png"/><Relationship Id="rId40" Type="http://schemas.openxmlformats.org/officeDocument/2006/relationships/image" Target="../media/image8.png"/><Relationship Id="rId45" Type="http://schemas.openxmlformats.org/officeDocument/2006/relationships/image" Target="../media/image12.png"/><Relationship Id="rId5" Type="http://schemas.microsoft.com/office/2007/relationships/media" Target="../media/media3.m4a"/><Relationship Id="rId15" Type="http://schemas.openxmlformats.org/officeDocument/2006/relationships/audio" Target="../media/media8.m4a"/><Relationship Id="rId23" Type="http://schemas.openxmlformats.org/officeDocument/2006/relationships/audio" Target="../media/media12.m4a"/><Relationship Id="rId28" Type="http://schemas.microsoft.com/office/2007/relationships/media" Target="../media/media15.m4a"/><Relationship Id="rId36" Type="http://schemas.openxmlformats.org/officeDocument/2006/relationships/image" Target="../media/image4.png"/><Relationship Id="rId10" Type="http://schemas.openxmlformats.org/officeDocument/2006/relationships/audio" Target="../media/media5.m4a"/><Relationship Id="rId19" Type="http://schemas.openxmlformats.org/officeDocument/2006/relationships/audio" Target="../media/media10.m4a"/><Relationship Id="rId31" Type="http://schemas.openxmlformats.org/officeDocument/2006/relationships/audio" Target="../media/media16.m4a"/><Relationship Id="rId44" Type="http://schemas.openxmlformats.org/officeDocument/2006/relationships/image" Target="../media/image11.png"/><Relationship Id="rId4" Type="http://schemas.microsoft.com/office/2007/relationships/media" Target="../media/media2.m4a"/><Relationship Id="rId9" Type="http://schemas.microsoft.com/office/2007/relationships/media" Target="../media/media5.m4a"/><Relationship Id="rId14" Type="http://schemas.microsoft.com/office/2007/relationships/media" Target="../media/media8.m4a"/><Relationship Id="rId22" Type="http://schemas.microsoft.com/office/2007/relationships/media" Target="../media/media12.m4a"/><Relationship Id="rId27" Type="http://schemas.openxmlformats.org/officeDocument/2006/relationships/audio" Target="../media/media14.m4a"/><Relationship Id="rId30" Type="http://schemas.microsoft.com/office/2007/relationships/media" Target="../media/media16.m4a"/><Relationship Id="rId35" Type="http://schemas.openxmlformats.org/officeDocument/2006/relationships/notesSlide" Target="../notesSlides/notesSlide3.xml"/><Relationship Id="rId4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m4a"/><Relationship Id="rId13" Type="http://schemas.openxmlformats.org/officeDocument/2006/relationships/audio" Target="../media/media9.m4a"/><Relationship Id="rId18" Type="http://schemas.microsoft.com/office/2007/relationships/media" Target="../media/media21.m4a"/><Relationship Id="rId26" Type="http://schemas.openxmlformats.org/officeDocument/2006/relationships/image" Target="../media/image14.png"/><Relationship Id="rId3" Type="http://schemas.openxmlformats.org/officeDocument/2006/relationships/audio" Target="NULL" TargetMode="External"/><Relationship Id="rId21" Type="http://schemas.openxmlformats.org/officeDocument/2006/relationships/audio" Target="../media/media11.m4a"/><Relationship Id="rId7" Type="http://schemas.microsoft.com/office/2007/relationships/media" Target="../media/media5.m4a"/><Relationship Id="rId12" Type="http://schemas.microsoft.com/office/2007/relationships/media" Target="../media/media9.m4a"/><Relationship Id="rId17" Type="http://schemas.openxmlformats.org/officeDocument/2006/relationships/audio" Target="../media/media20.m4a"/><Relationship Id="rId25" Type="http://schemas.openxmlformats.org/officeDocument/2006/relationships/image" Target="../media/image13.png"/><Relationship Id="rId2" Type="http://schemas.openxmlformats.org/officeDocument/2006/relationships/audio" Target="../media/media1.m4a"/><Relationship Id="rId16" Type="http://schemas.microsoft.com/office/2007/relationships/media" Target="../media/media20.m4a"/><Relationship Id="rId20" Type="http://schemas.microsoft.com/office/2007/relationships/media" Target="../media/media11.m4a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11" Type="http://schemas.openxmlformats.org/officeDocument/2006/relationships/audio" Target="../media/media18.m4a"/><Relationship Id="rId24" Type="http://schemas.openxmlformats.org/officeDocument/2006/relationships/notesSlide" Target="../notesSlides/notesSlide6.xml"/><Relationship Id="rId5" Type="http://schemas.microsoft.com/office/2007/relationships/media" Target="../media/media3.m4a"/><Relationship Id="rId15" Type="http://schemas.openxmlformats.org/officeDocument/2006/relationships/audio" Target="../media/media19.m4a"/><Relationship Id="rId23" Type="http://schemas.openxmlformats.org/officeDocument/2006/relationships/slideLayout" Target="../slideLayouts/slideLayout2.xml"/><Relationship Id="rId28" Type="http://schemas.openxmlformats.org/officeDocument/2006/relationships/image" Target="../media/image6.png"/><Relationship Id="rId10" Type="http://schemas.microsoft.com/office/2007/relationships/media" Target="../media/media18.m4a"/><Relationship Id="rId19" Type="http://schemas.openxmlformats.org/officeDocument/2006/relationships/audio" Target="../media/media21.m4a"/><Relationship Id="rId4" Type="http://schemas.microsoft.com/office/2007/relationships/media" Target="../media/media2.m4a"/><Relationship Id="rId9" Type="http://schemas.microsoft.com/office/2007/relationships/media" Target="../media/media6.m4a"/><Relationship Id="rId14" Type="http://schemas.microsoft.com/office/2007/relationships/media" Target="../media/media19.m4a"/><Relationship Id="rId22" Type="http://schemas.microsoft.com/office/2007/relationships/media" Target="../media/media22.m4a"/><Relationship Id="rId27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="" xmlns:a16="http://schemas.microsoft.com/office/drawing/2014/main" id="{FDE150FD-3B22-432F-9F81-230F52EEAB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0250" y="158919"/>
                <a:ext cx="11990152" cy="6540162"/>
              </a:xfrm>
            </p:spPr>
            <p:txBody>
              <a:bodyPr/>
              <a:lstStyle/>
              <a:p>
                <a:pPr marL="0" indent="0" algn="ctr">
                  <a:buNone/>
                </a:pPr>
                <a:r>
                  <a:rPr lang="ru-RU" b="1" dirty="0">
                    <a:solidFill>
                      <a:schemeClr val="tx1"/>
                    </a:solidFill>
                  </a:rPr>
                  <a:t>Умножение чисел с фиксированной запятой, заданных в прямом коде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b="0" i="0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- </a:t>
                </a:r>
                <a:r>
                  <a:rPr lang="ru-RU" sz="2400" dirty="0">
                    <a:solidFill>
                      <a:schemeClr val="tx1"/>
                    </a:solidFill>
                  </a:rPr>
                  <a:t>мн</a:t>
                </a:r>
                <a:r>
                  <a:rPr lang="ru-RU" sz="2400" dirty="0"/>
                  <a:t>ож</a:t>
                </a:r>
                <a:r>
                  <a:rPr lang="ru-RU" sz="2400" dirty="0">
                    <a:solidFill>
                      <a:schemeClr val="tx1"/>
                    </a:solidFill>
                  </a:rPr>
                  <a:t>имое</a:t>
                </a:r>
                <a:endParaRPr lang="en-US" sz="240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b="0" i="0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- </a:t>
                </a:r>
                <a:r>
                  <a:rPr lang="ru-RU" sz="2400" dirty="0">
                    <a:solidFill>
                      <a:schemeClr val="tx1"/>
                    </a:solidFill>
                  </a:rPr>
                  <a:t>множитель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b="0" i="0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Z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b="0" i="0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ru-RU" sz="24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b="0" i="0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- </a:t>
                </a:r>
                <a:r>
                  <a:rPr lang="ru-RU" sz="2400" dirty="0">
                    <a:solidFill>
                      <a:schemeClr val="tx1"/>
                    </a:solidFill>
                  </a:rPr>
                  <a:t>произведение</a:t>
                </a:r>
              </a:p>
              <a:p>
                <a:pPr marL="457200" indent="-457200">
                  <a:buAutoNum type="arabicPeriod"/>
                </a:pPr>
                <a:r>
                  <a:rPr lang="ru-RU" sz="2400" dirty="0">
                    <a:solidFill>
                      <a:schemeClr val="tx1"/>
                    </a:solidFill>
                  </a:rPr>
                  <a:t>Этап. Вычисляем знак произведения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:r>
                  <a:rPr lang="ru-RU" sz="1600" cap="small" dirty="0">
                    <a:solidFill>
                      <a:schemeClr val="tx1"/>
                    </a:solidFill>
                  </a:rPr>
                  <a:t>⊕</a:t>
                </a:r>
                <a:r>
                  <a:rPr lang="ru-RU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sub>
                    </m:sSub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pPr marL="457200" indent="-457200">
                  <a:buAutoNum type="arabicPeriod"/>
                </a:pPr>
                <a:r>
                  <a:rPr lang="ru-RU" sz="2400" dirty="0">
                    <a:solidFill>
                      <a:schemeClr val="tx1"/>
                    </a:solidFill>
                  </a:rPr>
                  <a:t>Этап. Вычисляем цифровую часть произведения.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d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begChr m:val="|"/>
                        <m:endChr m:val="|"/>
                        <m:ctrlP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:r>
                  <a:rPr lang="ru-RU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:r>
                  <a:rPr lang="ru-RU" sz="2400" dirty="0">
                    <a:solidFill>
                      <a:schemeClr val="tx1"/>
                    </a:solidFill>
                  </a:rPr>
                  <a:t> … </a:t>
                </a:r>
                <a:r>
                  <a:rPr lang="ru-RU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ru-RU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(1)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Используя схему Горнера, получаем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d>
                    <m:r>
                      <a:rPr lang="ru-RU" sz="22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((…(((0+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chemeClr val="tx1"/>
                    </a:solidFill>
                  </a:rPr>
                  <a:t>)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:r>
                  <a:rPr lang="ru-RU" sz="22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2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+…+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:r>
                  <a:rPr lang="ru-RU" sz="22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2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(2)</a:t>
                </a:r>
              </a:p>
              <a:p>
                <a:pPr marL="0" indent="0">
                  <a:buNone/>
                </a:pPr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Формулы (1) и (2) </a:t>
                </a:r>
                <a:r>
                  <a:rPr lang="ru-R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служат</a:t>
                </a:r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обоснованием двух способов умножения со старших разрядов множителя (1) и с младших разрядов множителя (2)</a:t>
                </a:r>
                <a:r>
                  <a:rPr lang="ru-RU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</a:t>
                </a:r>
                <a:endParaRPr lang="ru-RU" sz="22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E150FD-3B22-432F-9F81-230F52EEAB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0250" y="158919"/>
                <a:ext cx="11990152" cy="6540162"/>
              </a:xfrm>
              <a:blipFill>
                <a:blip r:embed="rId3"/>
                <a:stretch>
                  <a:fillRect l="-813" t="-1491" r="-6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1349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369454"/>
                <a:ext cx="10515600" cy="6280727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ru-RU" b="1" dirty="0"/>
                  <a:t>Умножение со старших разрядов множителя со сдвигом множимого вправо</a:t>
                </a:r>
              </a:p>
              <a:p>
                <a:pPr marL="0" indent="0">
                  <a:buNone/>
                </a:pPr>
                <a:r>
                  <a:rPr lang="en-US" dirty="0"/>
                  <a:t>|Z|=|</a:t>
                </a:r>
                <a:r>
                  <a:rPr lang="ru-RU" dirty="0"/>
                  <a:t>Х</a:t>
                </a:r>
                <a:r>
                  <a:rPr lang="en-US" dirty="0"/>
                  <a:t>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y</a:t>
                </a:r>
                <a:r>
                  <a:rPr lang="en-US" baseline="-25000" dirty="0"/>
                  <a:t>-1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-1</a:t>
                </a:r>
                <a:r>
                  <a:rPr lang="en-US" dirty="0"/>
                  <a:t>+|</a:t>
                </a:r>
                <a:r>
                  <a:rPr lang="ru-RU" dirty="0"/>
                  <a:t>Х</a:t>
                </a:r>
                <a:r>
                  <a:rPr lang="en-US" dirty="0"/>
                  <a:t>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y</a:t>
                </a:r>
                <a:r>
                  <a:rPr lang="en-US" baseline="-25000" dirty="0"/>
                  <a:t>-2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-2</a:t>
                </a:r>
                <a:r>
                  <a:rPr lang="en-US" dirty="0"/>
                  <a:t>+…+|</a:t>
                </a:r>
                <a:r>
                  <a:rPr lang="ru-RU" dirty="0"/>
                  <a:t>Х</a:t>
                </a:r>
                <a:r>
                  <a:rPr lang="en-US" dirty="0"/>
                  <a:t>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y</a:t>
                </a:r>
                <a:r>
                  <a:rPr lang="en-US" baseline="-25000" dirty="0"/>
                  <a:t>-n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-n     </a:t>
                </a:r>
                <a:r>
                  <a:rPr lang="ru-RU" baseline="30000" dirty="0"/>
                  <a:t>			</a:t>
                </a:r>
                <a:r>
                  <a:rPr lang="en-US" baseline="30000" dirty="0"/>
                  <a:t> </a:t>
                </a:r>
                <a:r>
                  <a:rPr lang="en-US" dirty="0"/>
                  <a:t>(1)</a:t>
                </a:r>
                <a:endParaRPr lang="en-US" baseline="30000" dirty="0"/>
              </a:p>
              <a:p>
                <a:pPr marL="0" indent="0">
                  <a:buNone/>
                </a:pPr>
                <a:r>
                  <a:rPr lang="ru-RU" dirty="0"/>
                  <a:t>В соответствии с (1) должна выполняться следующая последовательность действий: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ru-RU" dirty="0"/>
                  <a:t>Обнуляем сумму  частичных произведений.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ru-RU" dirty="0"/>
                  <a:t>Сдвигаем множимое вправо на один разряд. То есть находим          </a:t>
                </a:r>
                <a:r>
                  <a:rPr lang="en-US" dirty="0"/>
                  <a:t>|</a:t>
                </a:r>
                <a:r>
                  <a:rPr lang="ru-RU" dirty="0"/>
                  <a:t>Х</a:t>
                </a:r>
                <a:r>
                  <a:rPr lang="en-US" dirty="0"/>
                  <a:t>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-1</a:t>
                </a:r>
                <a:r>
                  <a:rPr lang="ru-RU" dirty="0"/>
                  <a:t>.</a:t>
                </a: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ru-RU" dirty="0"/>
                  <a:t>Анализируем старший разряд множителя </a:t>
                </a:r>
                <a:r>
                  <a:rPr lang="en-US" dirty="0"/>
                  <a:t>y</a:t>
                </a:r>
                <a:r>
                  <a:rPr lang="en-US" baseline="-25000" dirty="0"/>
                  <a:t>-</a:t>
                </a:r>
                <a:r>
                  <a:rPr lang="ru-RU" baseline="-25000" dirty="0"/>
                  <a:t>1 . </a:t>
                </a:r>
                <a:r>
                  <a:rPr lang="ru-RU" dirty="0"/>
                  <a:t>Если </a:t>
                </a:r>
                <a:r>
                  <a:rPr lang="en-US" dirty="0"/>
                  <a:t>y</a:t>
                </a:r>
                <a:r>
                  <a:rPr lang="en-US" baseline="-25000" dirty="0"/>
                  <a:t>-</a:t>
                </a:r>
                <a:r>
                  <a:rPr lang="ru-RU" baseline="-25000" dirty="0"/>
                  <a:t>1 </a:t>
                </a:r>
                <a:r>
                  <a:rPr lang="ru-RU" dirty="0"/>
                  <a:t>=1, </a:t>
                </a:r>
                <a:r>
                  <a:rPr lang="en-US" dirty="0"/>
                  <a:t> </a:t>
                </a:r>
                <a:r>
                  <a:rPr lang="ru-RU" dirty="0"/>
                  <a:t>то сдвинутое множимое прибавляем к сумме частичных произведений. Если </a:t>
                </a:r>
                <a:r>
                  <a:rPr lang="en-US" dirty="0"/>
                  <a:t>y</a:t>
                </a:r>
                <a:r>
                  <a:rPr lang="en-US" baseline="-25000" dirty="0"/>
                  <a:t>-</a:t>
                </a:r>
                <a:r>
                  <a:rPr lang="ru-RU" baseline="-25000" dirty="0"/>
                  <a:t>1</a:t>
                </a:r>
                <a:r>
                  <a:rPr lang="ru-RU" dirty="0"/>
                  <a:t>=0, то нет.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ru-RU" dirty="0"/>
                  <a:t>Сдвигаем множимое на один разряд вправо. То есть находим         </a:t>
                </a:r>
                <a:r>
                  <a:rPr lang="en-US" dirty="0"/>
                  <a:t>|</a:t>
                </a:r>
                <a:r>
                  <a:rPr lang="ru-RU" dirty="0"/>
                  <a:t>Х</a:t>
                </a:r>
                <a:r>
                  <a:rPr lang="en-US" dirty="0"/>
                  <a:t>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-2</a:t>
                </a:r>
                <a:r>
                  <a:rPr lang="en-US" dirty="0"/>
                  <a:t> </a:t>
                </a:r>
                <a:r>
                  <a:rPr lang="ru-RU" dirty="0"/>
                  <a:t>.</a:t>
                </a: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ru-RU" dirty="0"/>
                  <a:t>Анализируем следующий разряд множителя у</a:t>
                </a:r>
                <a:r>
                  <a:rPr lang="ru-RU" baseline="-25000" dirty="0"/>
                  <a:t>-2</a:t>
                </a:r>
                <a:r>
                  <a:rPr lang="ru-RU" dirty="0"/>
                  <a:t>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ru-RU" dirty="0"/>
                  <a:t>В зависимости от у</a:t>
                </a:r>
                <a:r>
                  <a:rPr lang="ru-RU" baseline="-25000" dirty="0"/>
                  <a:t>-2 </a:t>
                </a:r>
                <a:r>
                  <a:rPr lang="ru-RU" dirty="0"/>
                  <a:t>прибавляем или не прибавляем сдвинутое множимое к сумме частичных произведений.</a:t>
                </a:r>
              </a:p>
              <a:p>
                <a:pPr marL="0" indent="0">
                  <a:buNone/>
                </a:pPr>
                <a:r>
                  <a:rPr lang="ru-RU" dirty="0"/>
                  <a:t>И так далее.</a:t>
                </a:r>
                <a:endParaRPr lang="en-US" dirty="0"/>
              </a:p>
              <a:p>
                <a:pPr marL="0" indent="0">
                  <a:buNone/>
                </a:pPr>
                <a:endParaRPr lang="ru-RU" baseline="30000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69454"/>
                <a:ext cx="10515600" cy="6280727"/>
              </a:xfrm>
              <a:blipFill>
                <a:blip r:embed="rId3"/>
                <a:stretch>
                  <a:fillRect l="-1101" t="-2524" r="-1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3451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762000" y="696191"/>
                <a:ext cx="10515600" cy="579827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[X]</a:t>
                </a:r>
                <a:r>
                  <a:rPr lang="en-US" baseline="-25000" dirty="0"/>
                  <a:t>n</a:t>
                </a:r>
                <a:r>
                  <a:rPr lang="en-US" dirty="0"/>
                  <a:t>=1,1001 </a:t>
                </a:r>
              </a:p>
              <a:p>
                <a:pPr marL="0" indent="0">
                  <a:buNone/>
                </a:pPr>
                <a:r>
                  <a:rPr lang="en-US" dirty="0"/>
                  <a:t>		      0,00000000       </a:t>
                </a:r>
                <a:r>
                  <a:rPr lang="en-US" i="1" dirty="0"/>
                  <a:t>S</a:t>
                </a:r>
                <a:r>
                  <a:rPr lang="en-US" sz="2400" baseline="-25000" dirty="0"/>
                  <a:t>0</a:t>
                </a:r>
                <a:endParaRPr lang="en-US" baseline="-25000" dirty="0"/>
              </a:p>
              <a:p>
                <a:pPr marL="0" indent="0">
                  <a:buNone/>
                </a:pPr>
                <a:r>
                  <a:rPr lang="en-US" dirty="0"/>
                  <a:t>                             	           </a:t>
                </a:r>
                <a:r>
                  <a:rPr lang="ru-RU" dirty="0"/>
                  <a:t>    </a:t>
                </a:r>
                <a:r>
                  <a:rPr lang="en-US" dirty="0"/>
                  <a:t>       |X|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</a:t>
                </a:r>
                <a:r>
                  <a:rPr lang="ru-RU" baseline="30000" dirty="0"/>
                  <a:t>1</a:t>
                </a:r>
                <a:endParaRPr lang="en-US" baseline="30000" dirty="0"/>
              </a:p>
              <a:p>
                <a:pPr marL="0" indent="0">
                  <a:buNone/>
                </a:pPr>
                <a:r>
                  <a:rPr lang="en-US" dirty="0"/>
                  <a:t>                             0,0</a:t>
                </a:r>
                <a:r>
                  <a:rPr lang="ru-RU" dirty="0"/>
                  <a:t>1</a:t>
                </a:r>
                <a:r>
                  <a:rPr lang="en-US" dirty="0"/>
                  <a:t>00</a:t>
                </a:r>
                <a:r>
                  <a:rPr lang="ru-RU" dirty="0"/>
                  <a:t>1</a:t>
                </a:r>
                <a:r>
                  <a:rPr lang="en-US" dirty="0"/>
                  <a:t>00</a:t>
                </a:r>
                <a:r>
                  <a:rPr lang="ru-RU" dirty="0"/>
                  <a:t>0</a:t>
                </a:r>
                <a:r>
                  <a:rPr lang="en-US" dirty="0"/>
                  <a:t>       </a:t>
                </a:r>
                <a:r>
                  <a:rPr lang="en-US" i="1" dirty="0"/>
                  <a:t>S</a:t>
                </a:r>
                <a:r>
                  <a:rPr lang="en-US" baseline="-25000" dirty="0"/>
                  <a:t>1</a:t>
                </a:r>
              </a:p>
              <a:p>
                <a:pPr marL="0" indent="0">
                  <a:buNone/>
                </a:pPr>
                <a:r>
                  <a:rPr lang="en-US" dirty="0"/>
                  <a:t>					|X|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</a:t>
                </a:r>
                <a:r>
                  <a:rPr lang="ru-RU" baseline="30000" dirty="0"/>
                  <a:t>2</a:t>
                </a:r>
                <a:endParaRPr lang="ru-RU" dirty="0"/>
              </a:p>
              <a:p>
                <a:pPr marL="0" indent="0">
                  <a:buNone/>
                </a:pPr>
                <a:r>
                  <a:rPr lang="en-US" dirty="0"/>
                  <a:t>                         </a:t>
                </a:r>
                <a:r>
                  <a:rPr lang="ru-RU" dirty="0"/>
                  <a:t>  </a:t>
                </a:r>
                <a:r>
                  <a:rPr lang="en-US" dirty="0"/>
                  <a:t>  0,</a:t>
                </a:r>
                <a:r>
                  <a:rPr lang="ru-RU" dirty="0"/>
                  <a:t>01101100       </a:t>
                </a:r>
                <a:r>
                  <a:rPr lang="en-US" i="1" dirty="0"/>
                  <a:t>S</a:t>
                </a:r>
                <a:r>
                  <a:rPr lang="ru-RU" baseline="-25000" dirty="0"/>
                  <a:t>2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       </a:t>
                </a:r>
                <a:r>
                  <a:rPr lang="ru-RU" dirty="0"/>
                  <a:t>                     </a:t>
                </a:r>
                <a:r>
                  <a:rPr lang="en-US" dirty="0"/>
                  <a:t>		  </a:t>
                </a:r>
                <a:r>
                  <a:rPr lang="ru-RU" dirty="0"/>
                  <a:t>         </a:t>
                </a:r>
                <a:r>
                  <a:rPr lang="en-US" dirty="0"/>
                  <a:t>|X|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</a:t>
                </a:r>
                <a:r>
                  <a:rPr lang="ru-RU" baseline="30000" dirty="0"/>
                  <a:t>3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/>
                  <a:t>                         </a:t>
                </a:r>
                <a:r>
                  <a:rPr lang="en-US" dirty="0"/>
                  <a:t>  </a:t>
                </a:r>
                <a:r>
                  <a:rPr lang="ru-RU" dirty="0"/>
                  <a:t>  0,01101100       </a:t>
                </a:r>
                <a:r>
                  <a:rPr lang="en-US" i="1" dirty="0"/>
                  <a:t>S</a:t>
                </a:r>
                <a:r>
                  <a:rPr lang="ru-RU" baseline="-25000" dirty="0"/>
                  <a:t>3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				|X|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</a:t>
                </a:r>
                <a:r>
                  <a:rPr lang="ru-RU" baseline="30000" dirty="0"/>
                  <a:t>4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/>
                  <a:t>                             0,01110101        </a:t>
                </a:r>
                <a:r>
                  <a:rPr lang="en-US" i="1" dirty="0"/>
                  <a:t>S</a:t>
                </a:r>
                <a:r>
                  <a:rPr lang="ru-RU" baseline="-25000" dirty="0"/>
                  <a:t>4</a:t>
                </a:r>
                <a:r>
                  <a:rPr lang="ru-RU" dirty="0"/>
                  <a:t>=</a:t>
                </a:r>
                <a:r>
                  <a:rPr lang="en-US" dirty="0"/>
                  <a:t>|Z|</a:t>
                </a: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696191"/>
                <a:ext cx="10515600" cy="5798272"/>
              </a:xfrm>
              <a:blipFill>
                <a:blip r:embed="rId19"/>
                <a:stretch>
                  <a:fillRect l="-1159" t="-168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762000" y="1701030"/>
            <a:ext cx="13889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y</a:t>
            </a:r>
            <a:r>
              <a:rPr lang="en-US" sz="2800" baseline="-25000" dirty="0"/>
              <a:t>-</a:t>
            </a:r>
            <a:r>
              <a:rPr lang="ru-RU" sz="2800" baseline="-25000" dirty="0"/>
              <a:t>1</a:t>
            </a:r>
            <a:r>
              <a:rPr lang="en-US" sz="2800" dirty="0"/>
              <a:t>=1</a:t>
            </a:r>
            <a:endParaRPr lang="ru-RU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762000" y="2671874"/>
            <a:ext cx="925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y</a:t>
            </a:r>
            <a:r>
              <a:rPr lang="en-US" sz="2800" baseline="-25000" dirty="0"/>
              <a:t>-</a:t>
            </a:r>
            <a:r>
              <a:rPr lang="ru-RU" sz="2800" baseline="-25000" dirty="0"/>
              <a:t>2</a:t>
            </a:r>
            <a:r>
              <a:rPr lang="en-US" sz="2800" dirty="0"/>
              <a:t>=</a:t>
            </a:r>
            <a:r>
              <a:rPr lang="ru-RU" sz="2800" dirty="0"/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4026" y="3671928"/>
            <a:ext cx="1342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y</a:t>
            </a:r>
            <a:r>
              <a:rPr lang="en-US" sz="2800" baseline="-25000" dirty="0"/>
              <a:t>-</a:t>
            </a:r>
            <a:r>
              <a:rPr lang="ru-RU" sz="2800" baseline="-25000" dirty="0"/>
              <a:t>3</a:t>
            </a:r>
            <a:r>
              <a:rPr lang="en-US" sz="2800" dirty="0"/>
              <a:t>=</a:t>
            </a:r>
            <a:r>
              <a:rPr lang="ru-RU" sz="2800" dirty="0"/>
              <a:t>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2000" y="4739314"/>
            <a:ext cx="10417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y</a:t>
            </a:r>
            <a:r>
              <a:rPr lang="en-US" sz="2800" baseline="-25000" dirty="0"/>
              <a:t>-</a:t>
            </a:r>
            <a:r>
              <a:rPr lang="ru-RU" sz="2800" baseline="-25000" dirty="0"/>
              <a:t>4</a:t>
            </a:r>
            <a:r>
              <a:rPr lang="en-US" sz="2800" dirty="0"/>
              <a:t>=1</a:t>
            </a:r>
            <a:endParaRPr lang="ru-RU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2557038" y="4484887"/>
            <a:ext cx="925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557038" y="3430566"/>
            <a:ext cx="925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557039" y="2376245"/>
            <a:ext cx="925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2557040" y="1417756"/>
            <a:ext cx="925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 flipV="1">
            <a:off x="2557038" y="3595327"/>
            <a:ext cx="295157" cy="206153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 flipH="1" flipV="1">
            <a:off x="3065362" y="5309048"/>
            <a:ext cx="1871503" cy="1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/>
          <p:cNvCxnSpPr/>
          <p:nvPr/>
        </p:nvCxnSpPr>
        <p:spPr>
          <a:xfrm flipH="1" flipV="1">
            <a:off x="3065362" y="4254727"/>
            <a:ext cx="1871503" cy="1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 flipH="1" flipV="1">
            <a:off x="3065362" y="3238376"/>
            <a:ext cx="1871503" cy="1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H="1" flipV="1">
            <a:off x="3065361" y="2175747"/>
            <a:ext cx="1871503" cy="1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754117" y="615344"/>
            <a:ext cx="1768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4156571" y="615343"/>
            <a:ext cx="191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  <a:endParaRPr lang="ru-RU" sz="2800" dirty="0"/>
          </a:p>
        </p:txBody>
      </p:sp>
      <p:sp>
        <p:nvSpPr>
          <p:cNvPr id="19" name="TextBox 18"/>
          <p:cNvSpPr txBox="1"/>
          <p:nvPr/>
        </p:nvSpPr>
        <p:spPr>
          <a:xfrm>
            <a:off x="4343717" y="615343"/>
            <a:ext cx="1765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3971826" y="615344"/>
            <a:ext cx="186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  <a:endParaRPr lang="ru-RU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4527952" y="615343"/>
            <a:ext cx="311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  <a:endParaRPr lang="ru-RU" sz="2800" dirty="0"/>
          </a:p>
        </p:txBody>
      </p:sp>
      <p:sp>
        <p:nvSpPr>
          <p:cNvPr id="22" name="TextBox 21"/>
          <p:cNvSpPr txBox="1"/>
          <p:nvPr/>
        </p:nvSpPr>
        <p:spPr>
          <a:xfrm>
            <a:off x="3917224" y="615344"/>
            <a:ext cx="147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,</a:t>
            </a:r>
            <a:endParaRPr lang="ru-RU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Прямоугольник 22"/>
              <p:cNvSpPr/>
              <p:nvPr/>
            </p:nvSpPr>
            <p:spPr>
              <a:xfrm>
                <a:off x="2852195" y="615343"/>
                <a:ext cx="1902815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800" dirty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800" dirty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800" dirty="0"/>
                  <a:t> =</a:t>
                </a:r>
              </a:p>
            </p:txBody>
          </p:sp>
        </mc:Choice>
        <mc:Fallback xmlns="">
          <p:sp>
            <p:nvSpPr>
              <p:cNvPr id="23" name="Прямоугольник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2195" y="615343"/>
                <a:ext cx="1902815" cy="523220"/>
              </a:xfrm>
              <a:prstGeom prst="rect">
                <a:avLst/>
              </a:prstGeom>
              <a:blipFill>
                <a:blip r:embed="rId20"/>
                <a:stretch>
                  <a:fillRect t="-11628" b="-3255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/>
          <p:cNvSpPr txBox="1"/>
          <p:nvPr/>
        </p:nvSpPr>
        <p:spPr>
          <a:xfrm>
            <a:off x="3118556" y="1683629"/>
            <a:ext cx="46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0,</a:t>
            </a:r>
            <a:endParaRPr lang="ru-RU" sz="2800" dirty="0"/>
          </a:p>
        </p:txBody>
      </p:sp>
      <p:sp>
        <p:nvSpPr>
          <p:cNvPr id="27" name="TextBox 26"/>
          <p:cNvSpPr txBox="1"/>
          <p:nvPr/>
        </p:nvSpPr>
        <p:spPr>
          <a:xfrm>
            <a:off x="3368832" y="1683629"/>
            <a:ext cx="32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3368832" y="1678858"/>
            <a:ext cx="1124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1001</a:t>
            </a:r>
            <a:endParaRPr lang="ru-RU" sz="2800" dirty="0"/>
          </a:p>
        </p:txBody>
      </p:sp>
      <p:sp>
        <p:nvSpPr>
          <p:cNvPr id="29" name="TextBox 28"/>
          <p:cNvSpPr txBox="1"/>
          <p:nvPr/>
        </p:nvSpPr>
        <p:spPr>
          <a:xfrm>
            <a:off x="3118556" y="2672974"/>
            <a:ext cx="46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0,</a:t>
            </a:r>
            <a:endParaRPr lang="ru-RU" sz="2800" dirty="0"/>
          </a:p>
        </p:txBody>
      </p:sp>
      <p:sp>
        <p:nvSpPr>
          <p:cNvPr id="30" name="TextBox 29"/>
          <p:cNvSpPr txBox="1"/>
          <p:nvPr/>
        </p:nvSpPr>
        <p:spPr>
          <a:xfrm>
            <a:off x="3368832" y="2672974"/>
            <a:ext cx="32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31" name="TextBox 30"/>
          <p:cNvSpPr txBox="1"/>
          <p:nvPr/>
        </p:nvSpPr>
        <p:spPr>
          <a:xfrm>
            <a:off x="3368832" y="2672965"/>
            <a:ext cx="1311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01001</a:t>
            </a:r>
            <a:endParaRPr lang="ru-RU" sz="2800" dirty="0"/>
          </a:p>
        </p:txBody>
      </p:sp>
      <p:sp>
        <p:nvSpPr>
          <p:cNvPr id="32" name="TextBox 31"/>
          <p:cNvSpPr txBox="1"/>
          <p:nvPr/>
        </p:nvSpPr>
        <p:spPr>
          <a:xfrm>
            <a:off x="3118557" y="3667724"/>
            <a:ext cx="46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0,</a:t>
            </a:r>
            <a:endParaRPr lang="ru-RU" sz="2800" dirty="0"/>
          </a:p>
        </p:txBody>
      </p:sp>
      <p:sp>
        <p:nvSpPr>
          <p:cNvPr id="33" name="TextBox 32"/>
          <p:cNvSpPr txBox="1"/>
          <p:nvPr/>
        </p:nvSpPr>
        <p:spPr>
          <a:xfrm>
            <a:off x="3368833" y="3667724"/>
            <a:ext cx="32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34" name="TextBox 33"/>
          <p:cNvSpPr txBox="1"/>
          <p:nvPr/>
        </p:nvSpPr>
        <p:spPr>
          <a:xfrm>
            <a:off x="3368832" y="3672478"/>
            <a:ext cx="1620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001001</a:t>
            </a:r>
            <a:endParaRPr lang="ru-RU" sz="2800" dirty="0"/>
          </a:p>
        </p:txBody>
      </p:sp>
      <p:sp>
        <p:nvSpPr>
          <p:cNvPr id="35" name="TextBox 34"/>
          <p:cNvSpPr txBox="1"/>
          <p:nvPr/>
        </p:nvSpPr>
        <p:spPr>
          <a:xfrm>
            <a:off x="3118558" y="4717273"/>
            <a:ext cx="46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0,</a:t>
            </a:r>
            <a:endParaRPr lang="ru-RU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368834" y="4717273"/>
            <a:ext cx="32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37" name="TextBox 36"/>
          <p:cNvSpPr txBox="1"/>
          <p:nvPr/>
        </p:nvSpPr>
        <p:spPr>
          <a:xfrm>
            <a:off x="3368832" y="4712502"/>
            <a:ext cx="1720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0001001</a:t>
            </a:r>
            <a:endParaRPr lang="ru-RU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762000" y="76297"/>
            <a:ext cx="297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Пример</a:t>
            </a:r>
          </a:p>
        </p:txBody>
      </p:sp>
      <p:pic>
        <p:nvPicPr>
          <p:cNvPr id="38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457200" y="-730220"/>
            <a:ext cx="609600" cy="609600"/>
          </a:xfrm>
          <a:prstGeom prst="rect">
            <a:avLst/>
          </a:prstGeom>
        </p:spPr>
      </p:pic>
      <p:pic>
        <p:nvPicPr>
          <p:cNvPr id="41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3883434" y="-661774"/>
            <a:ext cx="609600" cy="609600"/>
          </a:xfrm>
          <a:prstGeom prst="rect">
            <a:avLst/>
          </a:prstGeom>
        </p:spPr>
      </p:pic>
      <p:pic>
        <p:nvPicPr>
          <p:cNvPr id="24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006052" y="-858315"/>
            <a:ext cx="609600" cy="609600"/>
          </a:xfrm>
          <a:prstGeom prst="rect">
            <a:avLst/>
          </a:prstGeom>
        </p:spPr>
      </p:pic>
      <p:pic>
        <p:nvPicPr>
          <p:cNvPr id="25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713590" y="-858315"/>
            <a:ext cx="609600" cy="609600"/>
          </a:xfrm>
          <a:prstGeom prst="rect">
            <a:avLst/>
          </a:prstGeom>
        </p:spPr>
      </p:pic>
      <p:pic>
        <p:nvPicPr>
          <p:cNvPr id="50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104559" y="-846016"/>
            <a:ext cx="609600" cy="609600"/>
          </a:xfrm>
          <a:prstGeom prst="rect">
            <a:avLst/>
          </a:prstGeom>
        </p:spPr>
      </p:pic>
      <p:pic>
        <p:nvPicPr>
          <p:cNvPr id="52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4945511" y="-784094"/>
            <a:ext cx="609600" cy="609600"/>
          </a:xfrm>
          <a:prstGeom prst="rect">
            <a:avLst/>
          </a:prstGeom>
        </p:spPr>
      </p:pic>
      <p:pic>
        <p:nvPicPr>
          <p:cNvPr id="53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5626586" y="-750828"/>
            <a:ext cx="609600" cy="609600"/>
          </a:xfrm>
          <a:prstGeom prst="rect">
            <a:avLst/>
          </a:prstGeom>
        </p:spPr>
      </p:pic>
      <p:pic>
        <p:nvPicPr>
          <p:cNvPr id="54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6703258" y="-784094"/>
            <a:ext cx="609600" cy="609600"/>
          </a:xfrm>
          <a:prstGeom prst="rect">
            <a:avLst/>
          </a:prstGeom>
        </p:spPr>
      </p:pic>
      <p:pic>
        <p:nvPicPr>
          <p:cNvPr id="55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7412562" y="-679479"/>
            <a:ext cx="609600" cy="609600"/>
          </a:xfrm>
          <a:prstGeom prst="rect">
            <a:avLst/>
          </a:prstGeom>
        </p:spPr>
      </p:pic>
      <p:pic>
        <p:nvPicPr>
          <p:cNvPr id="49" name="Записанный звук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2297464" y="-772215"/>
            <a:ext cx="609600" cy="609600"/>
          </a:xfrm>
          <a:prstGeom prst="rect">
            <a:avLst/>
          </a:prstGeom>
        </p:spPr>
      </p:pic>
      <p:pic>
        <p:nvPicPr>
          <p:cNvPr id="57" name="Записанный звук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2907669" y="187831"/>
            <a:ext cx="609600" cy="609600"/>
          </a:xfrm>
          <a:prstGeom prst="rect">
            <a:avLst/>
          </a:prstGeom>
        </p:spPr>
      </p:pic>
      <p:pic>
        <p:nvPicPr>
          <p:cNvPr id="58" name="Записанный звук">
            <a:hlinkClick r:id="" action="ppaction://media"/>
          </p:cNvPr>
          <p:cNvPicPr>
            <a:picLocks noChangeAspect="1"/>
          </p:cNvPicPr>
          <p:nvPr>
            <a:audioFile r:link="rId13"/>
            <p:extLst>
              <p:ext uri="{DAA4B4D4-6D71-4841-9C94-3DE7FCFB9230}">
                <p14:media xmlns:p14="http://schemas.microsoft.com/office/powerpoint/2010/main" r:embed="rId14">
                  <p14:trim end="379.9523"/>
                </p14:media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2892004" y="1786838"/>
            <a:ext cx="609600" cy="609600"/>
          </a:xfrm>
          <a:prstGeom prst="rect">
            <a:avLst/>
          </a:prstGeom>
        </p:spPr>
      </p:pic>
      <p:pic>
        <p:nvPicPr>
          <p:cNvPr id="59" name="Записанный звук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2767840" y="1038988"/>
            <a:ext cx="609600" cy="609600"/>
          </a:xfrm>
          <a:prstGeom prst="rect">
            <a:avLst/>
          </a:prstGeom>
        </p:spPr>
      </p:pic>
      <p:pic>
        <p:nvPicPr>
          <p:cNvPr id="60" name="Записанный звук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3660117" y="1054719"/>
            <a:ext cx="609600" cy="609600"/>
          </a:xfrm>
          <a:prstGeom prst="rect">
            <a:avLst/>
          </a:prstGeom>
        </p:spPr>
      </p:pic>
      <p:pic>
        <p:nvPicPr>
          <p:cNvPr id="61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-1007884" y="-8655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32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687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3012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01523 -3.7037E-7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43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4382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382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3012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22222E-6 L 0.01523 2.22222E-6 " pathEditMode="relative" rAng="0" ptsTypes="AA">
                                      <p:cBhvr>
                                        <p:cTn id="65" dur="3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5" dur="2640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6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4382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382"/>
                            </p:stCondLst>
                            <p:childTnLst>
                              <p:par>
                                <p:cTn id="8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8" dur="3012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11111E-6 L 0.01523 -1.11111E-6 " pathEditMode="relative" rAng="0" ptsTypes="AA">
                                      <p:cBhvr>
                                        <p:cTn id="106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0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6" dur="2640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8" dur="4498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4498"/>
                            </p:stCondLst>
                            <p:childTnLst>
                              <p:par>
                                <p:cTn id="1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2" dur="3012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48148E-6 L 0.01524 -1.48148E-6 " pathEditMode="relative" rAng="0" ptsTypes="AA">
                                      <p:cBhvr>
                                        <p:cTn id="150" dur="3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0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0" dur="2640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9" dur="4382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4382"/>
                            </p:stCondLst>
                            <p:childTnLst>
                              <p:par>
                                <p:cTn id="1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4882"/>
                            </p:stCondLst>
                            <p:childTnLst>
                              <p:par>
                                <p:cTn id="17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9" dur="219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100000">
                <p:cTn id="1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100000">
                <p:cTn id="1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100000">
                <p:cTn id="1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100000">
                <p:cTn id="1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audio>
              <p:cMediaNode vol="100000">
                <p:cTn id="1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audio>
              <p:cMediaNode vol="100000">
                <p:cTn id="1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  <p:audio>
              <p:cMediaNode vol="100000">
                <p:cTn id="1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100000">
                <p:cTn id="1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  <p:audio>
              <p:cMediaNode vol="100000">
                <p:cTn id="1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audio>
              <p:cMediaNode vol="80303">
                <p:cTn id="1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  <p:audio>
              <p:cMediaNode vol="100000">
                <p:cTn id="1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audio>
              <p:cMediaNode vol="77273">
                <p:cTn id="1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77273">
                <p:cTn id="1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1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8" grpId="0"/>
      <p:bldP spid="19" grpId="0"/>
      <p:bldP spid="20" grpId="0"/>
      <p:bldP spid="21" grpId="0"/>
      <p:bldP spid="26" grpId="0"/>
      <p:bldP spid="27" grpId="0"/>
      <p:bldP spid="28" grpId="0"/>
      <p:bldP spid="28" grpId="1"/>
      <p:bldP spid="29" grpId="0"/>
      <p:bldP spid="30" grpId="0"/>
      <p:bldP spid="31" grpId="0"/>
      <p:bldP spid="31" grpId="1"/>
      <p:bldP spid="32" grpId="0"/>
      <p:bldP spid="33" grpId="0"/>
      <p:bldP spid="34" grpId="0"/>
      <p:bldP spid="34" grpId="1"/>
      <p:bldP spid="35" grpId="0"/>
      <p:bldP spid="36" grpId="0"/>
      <p:bldP spid="37" grpId="0"/>
      <p:bldP spid="3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одзаголовок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267286" y="0"/>
                <a:ext cx="11746523" cy="6858000"/>
              </a:xfrm>
            </p:spPr>
            <p:txBody>
              <a:bodyPr/>
              <a:lstStyle/>
              <a:p>
                <a:pPr algn="l"/>
                <a:endParaRPr lang="en-US" sz="3200" dirty="0"/>
              </a:p>
              <a:p>
                <a:pPr algn="l"/>
                <a:endParaRPr lang="en-US" sz="3200" dirty="0"/>
              </a:p>
              <a:p>
                <a:pPr algn="l"/>
                <a:r>
                  <a:rPr lang="ru-RU" sz="3200" dirty="0"/>
                  <a:t>Вычисление сводится к </a:t>
                </a:r>
                <a:r>
                  <a:rPr lang="en-US" sz="3200" dirty="0"/>
                  <a:t>n -</a:t>
                </a:r>
                <a:r>
                  <a:rPr lang="ru-RU" sz="3200" dirty="0"/>
                  <a:t>кратному повторению действий.</a:t>
                </a:r>
                <a:endParaRPr lang="en-US" sz="3200" baseline="30000" dirty="0"/>
              </a:p>
              <a:p>
                <a:pPr algn="l"/>
                <a:r>
                  <a:rPr lang="en-US" sz="3200" i="1" dirty="0"/>
                  <a:t>S</a:t>
                </a:r>
                <a:r>
                  <a:rPr lang="en-US" sz="3200" baseline="-25000" dirty="0"/>
                  <a:t>i </a:t>
                </a:r>
                <a:r>
                  <a:rPr lang="en-US" sz="3200" dirty="0"/>
                  <a:t>= </a:t>
                </a:r>
                <a:r>
                  <a:rPr lang="en-US" sz="3200" i="1" dirty="0"/>
                  <a:t>S</a:t>
                </a:r>
                <a:r>
                  <a:rPr lang="en-US" sz="3200" baseline="-25000" dirty="0"/>
                  <a:t>i-1</a:t>
                </a:r>
                <a:r>
                  <a:rPr lang="en-US" sz="3200" dirty="0"/>
                  <a:t> + X</a:t>
                </a:r>
                <a:r>
                  <a:rPr lang="en-US" sz="3200" baseline="-25000" dirty="0"/>
                  <a:t>i</a:t>
                </a:r>
                <a:r>
                  <a:rPr lang="en-US" sz="3200" dirty="0"/>
                  <a:t>  </a:t>
                </a:r>
                <a:r>
                  <a:rPr lang="ru-RU" sz="3200" dirty="0"/>
                  <a:t>для </a:t>
                </a:r>
                <a:r>
                  <a:rPr lang="en-US" sz="3200" dirty="0" err="1"/>
                  <a:t>i</a:t>
                </a:r>
                <a:r>
                  <a:rPr lang="ru-RU" sz="3200" dirty="0"/>
                  <a:t> = 1, 2, … , </a:t>
                </a:r>
                <a:r>
                  <a:rPr lang="en-US" sz="3200" dirty="0"/>
                  <a:t>n</a:t>
                </a:r>
                <a:r>
                  <a:rPr lang="ru-RU" sz="3200" dirty="0"/>
                  <a:t>.</a:t>
                </a:r>
              </a:p>
              <a:p>
                <a:pPr algn="l"/>
                <a:r>
                  <a:rPr lang="en-US" sz="3200" dirty="0"/>
                  <a:t>X</a:t>
                </a:r>
                <a:r>
                  <a:rPr lang="en-US" sz="3200" baseline="-25000" dirty="0"/>
                  <a:t>i</a:t>
                </a:r>
                <a:r>
                  <a:rPr lang="en-US" sz="3200" dirty="0"/>
                  <a:t> = X</a:t>
                </a:r>
                <a:r>
                  <a:rPr lang="en-US" sz="3200" baseline="-25000" dirty="0"/>
                  <a:t>i-1</a:t>
                </a:r>
                <a:r>
                  <a:rPr lang="en-US" sz="3200" dirty="0"/>
                  <a:t> </a:t>
                </a:r>
                <a14:m>
                  <m:oMath xmlns:m="http://schemas.openxmlformats.org/officeDocument/2006/math">
                    <m:r>
                      <a:rPr lang="ru-RU" sz="32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3200" dirty="0"/>
                  <a:t> 2</a:t>
                </a:r>
                <a:r>
                  <a:rPr lang="en-US" sz="3200" baseline="30000" dirty="0"/>
                  <a:t>-1</a:t>
                </a:r>
                <a:r>
                  <a:rPr lang="ru-RU" sz="3200" dirty="0"/>
                  <a:t>   Сдвигаем множимое вправо.</a:t>
                </a:r>
              </a:p>
              <a:p>
                <a:pPr algn="l"/>
                <a:r>
                  <a:rPr lang="ru-RU" sz="3200" dirty="0"/>
                  <a:t>В начале</a:t>
                </a:r>
              </a:p>
              <a:p>
                <a:pPr algn="l"/>
                <a:r>
                  <a:rPr lang="en-US" sz="3200" i="1" dirty="0"/>
                  <a:t>S</a:t>
                </a:r>
                <a:r>
                  <a:rPr lang="en-US" sz="3200" baseline="-25000" dirty="0"/>
                  <a:t>0</a:t>
                </a:r>
                <a:r>
                  <a:rPr lang="en-US" sz="3200" dirty="0"/>
                  <a:t> = 0</a:t>
                </a:r>
                <a:r>
                  <a:rPr lang="ru-RU" sz="3200" dirty="0"/>
                  <a:t>,</a:t>
                </a:r>
                <a:r>
                  <a:rPr lang="en-US" sz="3200" dirty="0"/>
                  <a:t>   X</a:t>
                </a:r>
                <a:r>
                  <a:rPr lang="en-US" sz="3200" baseline="-25000" dirty="0"/>
                  <a:t>0</a:t>
                </a:r>
                <a:r>
                  <a:rPr lang="en-US" sz="3200" dirty="0"/>
                  <a:t> = |X|</a:t>
                </a:r>
                <a:r>
                  <a:rPr lang="ru-RU" sz="3200" dirty="0"/>
                  <a:t>.</a:t>
                </a:r>
                <a:endParaRPr lang="en-US" sz="3200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Подзаголовок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267286" y="0"/>
                <a:ext cx="11746523" cy="6858000"/>
              </a:xfrm>
              <a:blipFill>
                <a:blip r:embed="rId3"/>
                <a:stretch>
                  <a:fillRect l="-13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671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326" y="268316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/>
              <a:t>Схема умножения со старших разрядов множителя со сдвигом множимого вправо</a:t>
            </a:r>
          </a:p>
        </p:txBody>
      </p:sp>
      <p:grpSp>
        <p:nvGrpSpPr>
          <p:cNvPr id="59" name="Группа 58"/>
          <p:cNvGrpSpPr/>
          <p:nvPr/>
        </p:nvGrpSpPr>
        <p:grpSpPr>
          <a:xfrm>
            <a:off x="4048466" y="1690688"/>
            <a:ext cx="4021171" cy="820171"/>
            <a:chOff x="1367520" y="3570018"/>
            <a:chExt cx="4021171" cy="820171"/>
          </a:xfrm>
        </p:grpSpPr>
        <p:cxnSp>
          <p:nvCxnSpPr>
            <p:cNvPr id="60" name="Прямая соединительная линия 59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Прямая соединительная линия 60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Прямая соединительная линия 61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Прямая соединительная линия 62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4" name="Группа 63"/>
          <p:cNvGrpSpPr/>
          <p:nvPr/>
        </p:nvGrpSpPr>
        <p:grpSpPr>
          <a:xfrm>
            <a:off x="4033444" y="2999642"/>
            <a:ext cx="4021171" cy="820171"/>
            <a:chOff x="1367520" y="3570018"/>
            <a:chExt cx="4021171" cy="820171"/>
          </a:xfrm>
        </p:grpSpPr>
        <p:cxnSp>
          <p:nvCxnSpPr>
            <p:cNvPr id="65" name="Прямая соединительная линия 64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Прямая соединительная линия 65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Прямая соединительная линия 66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Прямая соединительная линия 67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9" name="Группа 68"/>
          <p:cNvGrpSpPr/>
          <p:nvPr/>
        </p:nvGrpSpPr>
        <p:grpSpPr>
          <a:xfrm>
            <a:off x="4033444" y="4288671"/>
            <a:ext cx="4021171" cy="820171"/>
            <a:chOff x="1367520" y="3570018"/>
            <a:chExt cx="4021171" cy="820171"/>
          </a:xfrm>
        </p:grpSpPr>
        <p:cxnSp>
          <p:nvCxnSpPr>
            <p:cNvPr id="70" name="Прямая соединительная линия 69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Прямая соединительная линия 70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Прямая соединительная линия 71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Прямая соединительная линия 72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4" name="Группа 73"/>
          <p:cNvGrpSpPr/>
          <p:nvPr/>
        </p:nvGrpSpPr>
        <p:grpSpPr>
          <a:xfrm>
            <a:off x="4025550" y="5536499"/>
            <a:ext cx="2271572" cy="820171"/>
            <a:chOff x="1367520" y="3570018"/>
            <a:chExt cx="4021171" cy="820171"/>
          </a:xfrm>
        </p:grpSpPr>
        <p:cxnSp>
          <p:nvCxnSpPr>
            <p:cNvPr id="75" name="Прямая соединительная линия 74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Прямая соединительная линия 75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Прямая соединительная линия 76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Прямая соединительная линия 77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9" name="TextBox 78"/>
          <p:cNvSpPr txBox="1"/>
          <p:nvPr/>
        </p:nvSpPr>
        <p:spPr>
          <a:xfrm>
            <a:off x="4120870" y="1771499"/>
            <a:ext cx="3036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Регистр множимого Х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4098976" y="3065415"/>
            <a:ext cx="1746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Схемы </a:t>
            </a:r>
            <a:r>
              <a:rPr lang="en-US" sz="2400" dirty="0"/>
              <a:t>“</a:t>
            </a:r>
            <a:r>
              <a:rPr lang="ru-RU" sz="2400" dirty="0"/>
              <a:t>И</a:t>
            </a:r>
            <a:r>
              <a:rPr lang="en-US" sz="2400" dirty="0"/>
              <a:t>”</a:t>
            </a:r>
            <a:endParaRPr lang="ru-RU" sz="2400" dirty="0"/>
          </a:p>
        </p:txBody>
      </p:sp>
      <p:sp>
        <p:nvSpPr>
          <p:cNvPr id="81" name="TextBox 80"/>
          <p:cNvSpPr txBox="1"/>
          <p:nvPr/>
        </p:nvSpPr>
        <p:spPr>
          <a:xfrm>
            <a:off x="4077126" y="4307772"/>
            <a:ext cx="1646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Сумматор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4025550" y="5565116"/>
            <a:ext cx="2394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Регистр множителя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7409237" y="4617299"/>
            <a:ext cx="8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2</a:t>
            </a:r>
            <a:r>
              <a:rPr lang="en-US" sz="2400" dirty="0"/>
              <a:t>n</a:t>
            </a:r>
            <a:endParaRPr lang="ru-RU" sz="2400" dirty="0"/>
          </a:p>
        </p:txBody>
      </p:sp>
      <p:sp>
        <p:nvSpPr>
          <p:cNvPr id="84" name="TextBox 83"/>
          <p:cNvSpPr txBox="1"/>
          <p:nvPr/>
        </p:nvSpPr>
        <p:spPr>
          <a:xfrm>
            <a:off x="7476900" y="2040458"/>
            <a:ext cx="8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2</a:t>
            </a:r>
            <a:r>
              <a:rPr lang="en-US" sz="2400" dirty="0"/>
              <a:t>n</a:t>
            </a:r>
            <a:endParaRPr lang="ru-RU" sz="2400" dirty="0"/>
          </a:p>
        </p:txBody>
      </p:sp>
      <p:sp>
        <p:nvSpPr>
          <p:cNvPr id="85" name="TextBox 84"/>
          <p:cNvSpPr txBox="1"/>
          <p:nvPr/>
        </p:nvSpPr>
        <p:spPr>
          <a:xfrm>
            <a:off x="5834360" y="5880839"/>
            <a:ext cx="8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endParaRPr lang="ru-RU" sz="2400" dirty="0"/>
          </a:p>
        </p:txBody>
      </p:sp>
      <p:grpSp>
        <p:nvGrpSpPr>
          <p:cNvPr id="86" name="Группа 85"/>
          <p:cNvGrpSpPr/>
          <p:nvPr/>
        </p:nvGrpSpPr>
        <p:grpSpPr>
          <a:xfrm>
            <a:off x="4314090" y="2509608"/>
            <a:ext cx="3381375" cy="484536"/>
            <a:chOff x="5753100" y="1667407"/>
            <a:chExt cx="3381375" cy="484536"/>
          </a:xfrm>
        </p:grpSpPr>
        <p:cxnSp>
          <p:nvCxnSpPr>
            <p:cNvPr id="87" name="Прямая со стрелкой 86"/>
            <p:cNvCxnSpPr/>
            <p:nvPr/>
          </p:nvCxnSpPr>
          <p:spPr>
            <a:xfrm>
              <a:off x="5753100" y="1667407"/>
              <a:ext cx="0" cy="484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Прямая со стрелкой 87"/>
            <p:cNvCxnSpPr/>
            <p:nvPr/>
          </p:nvCxnSpPr>
          <p:spPr>
            <a:xfrm>
              <a:off x="6096000" y="1684148"/>
              <a:ext cx="0" cy="45730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Прямая со стрелкой 88"/>
            <p:cNvCxnSpPr/>
            <p:nvPr/>
          </p:nvCxnSpPr>
          <p:spPr>
            <a:xfrm>
              <a:off x="9134475" y="1675340"/>
              <a:ext cx="0" cy="4766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0" name="Группа 89"/>
          <p:cNvGrpSpPr/>
          <p:nvPr/>
        </p:nvGrpSpPr>
        <p:grpSpPr>
          <a:xfrm>
            <a:off x="4287637" y="3798889"/>
            <a:ext cx="3381375" cy="484536"/>
            <a:chOff x="5753100" y="1667407"/>
            <a:chExt cx="3381375" cy="484536"/>
          </a:xfrm>
        </p:grpSpPr>
        <p:cxnSp>
          <p:nvCxnSpPr>
            <p:cNvPr id="91" name="Прямая со стрелкой 90"/>
            <p:cNvCxnSpPr/>
            <p:nvPr/>
          </p:nvCxnSpPr>
          <p:spPr>
            <a:xfrm>
              <a:off x="5753100" y="1667407"/>
              <a:ext cx="0" cy="484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Прямая со стрелкой 91"/>
            <p:cNvCxnSpPr/>
            <p:nvPr/>
          </p:nvCxnSpPr>
          <p:spPr>
            <a:xfrm>
              <a:off x="6096000" y="1684148"/>
              <a:ext cx="0" cy="45730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Прямая со стрелкой 92"/>
            <p:cNvCxnSpPr/>
            <p:nvPr/>
          </p:nvCxnSpPr>
          <p:spPr>
            <a:xfrm>
              <a:off x="9134475" y="1675340"/>
              <a:ext cx="0" cy="4766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94" name="Прямая со стрелкой 93"/>
          <p:cNvCxnSpPr/>
          <p:nvPr/>
        </p:nvCxnSpPr>
        <p:spPr>
          <a:xfrm flipH="1">
            <a:off x="5036833" y="6120235"/>
            <a:ext cx="60229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Прямая со стрелкой 94"/>
          <p:cNvCxnSpPr/>
          <p:nvPr/>
        </p:nvCxnSpPr>
        <p:spPr>
          <a:xfrm>
            <a:off x="6146285" y="2258107"/>
            <a:ext cx="60268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476901" y="3320795"/>
            <a:ext cx="8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2n</a:t>
            </a:r>
            <a:endParaRPr lang="ru-RU" sz="2400" dirty="0"/>
          </a:p>
        </p:txBody>
      </p:sp>
      <p:grpSp>
        <p:nvGrpSpPr>
          <p:cNvPr id="108" name="Группа 107"/>
          <p:cNvGrpSpPr/>
          <p:nvPr/>
        </p:nvGrpSpPr>
        <p:grpSpPr>
          <a:xfrm>
            <a:off x="3429000" y="3320790"/>
            <a:ext cx="596550" cy="2623418"/>
            <a:chOff x="3429000" y="3320790"/>
            <a:chExt cx="596550" cy="2623418"/>
          </a:xfrm>
        </p:grpSpPr>
        <p:cxnSp>
          <p:nvCxnSpPr>
            <p:cNvPr id="104" name="Соединительная линия уступом 103"/>
            <p:cNvCxnSpPr/>
            <p:nvPr/>
          </p:nvCxnSpPr>
          <p:spPr>
            <a:xfrm rot="5400000" flipH="1" flipV="1">
              <a:off x="2415566" y="4334224"/>
              <a:ext cx="2623418" cy="596550"/>
            </a:xfrm>
            <a:prstGeom prst="bentConnector3">
              <a:avLst>
                <a:gd name="adj1" fmla="val 100104"/>
              </a:avLst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Прямая соединительная линия 106"/>
            <p:cNvCxnSpPr/>
            <p:nvPr/>
          </p:nvCxnSpPr>
          <p:spPr>
            <a:xfrm>
              <a:off x="3429000" y="5944208"/>
              <a:ext cx="596550" cy="0"/>
            </a:xfrm>
            <a:prstGeom prst="line">
              <a:avLst/>
            </a:pr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C059C957-2854-4934-A37D-DA7F4364C015}"/>
              </a:ext>
            </a:extLst>
          </p:cNvPr>
          <p:cNvSpPr txBox="1"/>
          <p:nvPr/>
        </p:nvSpPr>
        <p:spPr>
          <a:xfrm>
            <a:off x="4135283" y="2058062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45" name="TextBox 44">
            <a:extLst>
              <a:ext uri="{FF2B5EF4-FFF2-40B4-BE49-F238E27FC236}">
                <a16:creationId xmlns="" xmlns:a16="http://schemas.microsoft.com/office/drawing/2014/main" id="{05AB412A-D8E1-4C47-A0E8-D7E9EFD810D5}"/>
              </a:ext>
            </a:extLst>
          </p:cNvPr>
          <p:cNvSpPr txBox="1"/>
          <p:nvPr/>
        </p:nvSpPr>
        <p:spPr>
          <a:xfrm>
            <a:off x="3479619" y="2057491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D5488290-DA28-4325-9691-FC02CD55D38C}"/>
              </a:ext>
            </a:extLst>
          </p:cNvPr>
          <p:cNvSpPr txBox="1"/>
          <p:nvPr/>
        </p:nvSpPr>
        <p:spPr>
          <a:xfrm>
            <a:off x="4108830" y="3369127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6CFC779B-068D-472C-9441-BB1AD5745764}"/>
              </a:ext>
            </a:extLst>
          </p:cNvPr>
          <p:cNvSpPr txBox="1"/>
          <p:nvPr/>
        </p:nvSpPr>
        <p:spPr>
          <a:xfrm>
            <a:off x="3453166" y="3368556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090B555B-D131-460B-9895-417C251B8B90}"/>
              </a:ext>
            </a:extLst>
          </p:cNvPr>
          <p:cNvSpPr txBox="1"/>
          <p:nvPr/>
        </p:nvSpPr>
        <p:spPr>
          <a:xfrm>
            <a:off x="4148203" y="4649838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ACF970DE-33A8-4A39-9759-BF9196431B8C}"/>
              </a:ext>
            </a:extLst>
          </p:cNvPr>
          <p:cNvSpPr txBox="1"/>
          <p:nvPr/>
        </p:nvSpPr>
        <p:spPr>
          <a:xfrm>
            <a:off x="3492539" y="4649267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B54ED4B1-BD26-4013-AC9C-259F4FF70BFC}"/>
              </a:ext>
            </a:extLst>
          </p:cNvPr>
          <p:cNvSpPr txBox="1"/>
          <p:nvPr/>
        </p:nvSpPr>
        <p:spPr>
          <a:xfrm>
            <a:off x="4195803" y="5897057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8B2F07E8-90F3-4741-961E-75A87263EEE7}"/>
              </a:ext>
            </a:extLst>
          </p:cNvPr>
          <p:cNvSpPr txBox="1"/>
          <p:nvPr/>
        </p:nvSpPr>
        <p:spPr>
          <a:xfrm>
            <a:off x="3540139" y="5896486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3939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Умножение со старших разрядов множителя со сдвигом суммы частичных произведений влево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|Z|=2</a:t>
                </a:r>
                <a:r>
                  <a:rPr lang="en-US" baseline="30000" dirty="0"/>
                  <a:t>-n</a:t>
                </a:r>
                <a:r>
                  <a:rPr lang="en-US" dirty="0"/>
                  <a:t>((…(((0+Y</a:t>
                </a:r>
                <a:r>
                  <a:rPr lang="en-US" baseline="-25000" dirty="0"/>
                  <a:t>-1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|X|)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2+Y</a:t>
                </a:r>
                <a:r>
                  <a:rPr lang="en-US" baseline="-25000" dirty="0"/>
                  <a:t>-2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|X|)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2+…+Y</a:t>
                </a:r>
                <a:r>
                  <a:rPr lang="en-US" baseline="-25000" dirty="0"/>
                  <a:t>-n+1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|X|)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2+Y</a:t>
                </a:r>
                <a:r>
                  <a:rPr lang="en-US" baseline="-25000" dirty="0"/>
                  <a:t>-n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|X|)     (4)</a:t>
                </a:r>
              </a:p>
              <a:p>
                <a:pPr marL="0" indent="0">
                  <a:buNone/>
                </a:pPr>
                <a:r>
                  <a:rPr lang="ru-RU" dirty="0"/>
                  <a:t>В соответствии с (4) должна выполняться следующая последовательность действий.</a:t>
                </a:r>
              </a:p>
              <a:p>
                <a:pPr marL="0" indent="0">
                  <a:buNone/>
                </a:pPr>
                <a:r>
                  <a:rPr lang="ru-RU" dirty="0"/>
                  <a:t>-Обнуляем сумму частичных произведений.</a:t>
                </a:r>
              </a:p>
              <a:p>
                <a:pPr marL="0" indent="0">
                  <a:buNone/>
                </a:pPr>
                <a:r>
                  <a:rPr lang="ru-RU" dirty="0"/>
                  <a:t>-Анализируем старший разряд множителя.</a:t>
                </a:r>
              </a:p>
              <a:p>
                <a:pPr marL="0" indent="0">
                  <a:buNone/>
                </a:pPr>
                <a:r>
                  <a:rPr lang="ru-RU" dirty="0"/>
                  <a:t>-Если </a:t>
                </a:r>
                <a:r>
                  <a:rPr lang="en-US" dirty="0"/>
                  <a:t>Y</a:t>
                </a:r>
                <a:r>
                  <a:rPr lang="en-US" baseline="-25000" dirty="0"/>
                  <a:t>-1</a:t>
                </a:r>
                <a:r>
                  <a:rPr lang="en-US" dirty="0"/>
                  <a:t>=1</a:t>
                </a:r>
                <a:r>
                  <a:rPr lang="ru-RU" dirty="0"/>
                  <a:t>, то к сумме частичных произведений прибавляем модуль множимого.</a:t>
                </a:r>
              </a:p>
              <a:p>
                <a:pPr marL="0" indent="0">
                  <a:buNone/>
                </a:pPr>
                <a:r>
                  <a:rPr lang="ru-RU" dirty="0"/>
                  <a:t>-Если </a:t>
                </a:r>
                <a:r>
                  <a:rPr lang="en-US" dirty="0"/>
                  <a:t>Y</a:t>
                </a:r>
                <a:r>
                  <a:rPr lang="en-US" baseline="-25000" dirty="0"/>
                  <a:t>-1</a:t>
                </a:r>
                <a:r>
                  <a:rPr lang="en-US" dirty="0"/>
                  <a:t>=</a:t>
                </a:r>
                <a:r>
                  <a:rPr lang="ru-RU" dirty="0"/>
                  <a:t>0, то не прибавляем .</a:t>
                </a:r>
              </a:p>
              <a:p>
                <a:pPr marL="0" indent="0">
                  <a:buNone/>
                </a:pPr>
                <a:r>
                  <a:rPr lang="ru-RU" dirty="0"/>
                  <a:t>-Сдвигаем сумму частичных произведений влево.</a:t>
                </a:r>
              </a:p>
              <a:p>
                <a:pPr marL="0" indent="0">
                  <a:buNone/>
                </a:pPr>
                <a:r>
                  <a:rPr lang="ru-RU" dirty="0"/>
                  <a:t>-Аналогичную последовательность действий повторяем для обработки всех разрядов множителя. Положение запятой определяем заранее.</a:t>
                </a:r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5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992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830" y="109183"/>
            <a:ext cx="10563826" cy="594359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Пример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6478" y="750626"/>
            <a:ext cx="11928143" cy="600501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[X]</a:t>
            </a:r>
            <a:r>
              <a:rPr lang="en-US" baseline="-25000" dirty="0"/>
              <a:t>n</a:t>
            </a:r>
            <a:r>
              <a:rPr lang="en-US" dirty="0"/>
              <a:t> = 1</a:t>
            </a:r>
            <a:r>
              <a:rPr lang="ru-RU" dirty="0"/>
              <a:t>,</a:t>
            </a:r>
            <a:r>
              <a:rPr lang="en-US" dirty="0"/>
              <a:t>1001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5539730" y="5055513"/>
                <a:ext cx="6315197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/>
                  <a:t>С учётом положения запятой и знакового разряда получаем результат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dirty="0">
                                <a:latin typeface="Cambria Math" panose="02040503050406030204" pitchFamily="18" charset="0"/>
                              </a:rPr>
                              <m:t>Z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dirty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/>
                  <a:t> = 1,01110101</a:t>
                </a:r>
                <a:endParaRPr lang="ru-RU" sz="2400" dirty="0"/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9730" y="5055513"/>
                <a:ext cx="6315197" cy="1200329"/>
              </a:xfrm>
              <a:prstGeom prst="rect">
                <a:avLst/>
              </a:prstGeom>
              <a:blipFill>
                <a:blip r:embed="rId26"/>
                <a:stretch>
                  <a:fillRect l="-1544" t="-4061" b="-106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2389300" y="1774827"/>
                <a:ext cx="5935101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        0000  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0</a:t>
                </a:r>
              </a:p>
              <a:p>
                <a:r>
                  <a:rPr lang="en-US" sz="2400" dirty="0"/>
                  <a:t>        1001  	|X|</a:t>
                </a:r>
              </a:p>
              <a:p>
                <a:r>
                  <a:rPr lang="en-US" sz="2400" dirty="0"/>
                  <a:t>        1001   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1</a:t>
                </a:r>
              </a:p>
              <a:p>
                <a:r>
                  <a:rPr lang="ru-RU" sz="2400" dirty="0"/>
                  <a:t>	</a:t>
                </a:r>
                <a:r>
                  <a:rPr lang="en-US" sz="2400" dirty="0"/>
                  <a:t>	2</a:t>
                </a:r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sz="24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i="1" dirty="0"/>
                  <a:t>S</a:t>
                </a:r>
                <a:r>
                  <a:rPr lang="en-US" sz="2400" baseline="-25000" dirty="0"/>
                  <a:t>1</a:t>
                </a:r>
              </a:p>
              <a:p>
                <a:r>
                  <a:rPr lang="en-US" sz="2400" dirty="0"/>
                  <a:t>        1001   	|X|</a:t>
                </a:r>
              </a:p>
              <a:p>
                <a:r>
                  <a:rPr lang="en-US" sz="2400" dirty="0"/>
                  <a:t>      11011 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2</a:t>
                </a:r>
              </a:p>
              <a:p>
                <a:r>
                  <a:rPr lang="ru-RU" sz="2400" dirty="0"/>
                  <a:t>	</a:t>
                </a:r>
                <a:r>
                  <a:rPr lang="en-US" sz="2400" dirty="0"/>
                  <a:t>	2</a:t>
                </a:r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sz="24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i="1" dirty="0"/>
                  <a:t>S</a:t>
                </a:r>
                <a:r>
                  <a:rPr lang="en-US" sz="2400" baseline="-25000" dirty="0"/>
                  <a:t>2</a:t>
                </a:r>
              </a:p>
              <a:p>
                <a:r>
                  <a:rPr lang="en-US" sz="2400" dirty="0"/>
                  <a:t>        </a:t>
                </a:r>
                <a:r>
                  <a:rPr lang="ru-RU" sz="2400" dirty="0"/>
                  <a:t>1001</a:t>
                </a:r>
                <a:r>
                  <a:rPr lang="en-US" sz="2400" dirty="0"/>
                  <a:t>	|X|</a:t>
                </a:r>
              </a:p>
              <a:p>
                <a:r>
                  <a:rPr lang="en-US" sz="2400" dirty="0"/>
                  <a:t>    110110 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3</a:t>
                </a:r>
              </a:p>
              <a:p>
                <a:r>
                  <a:rPr lang="ru-RU" sz="2400" dirty="0"/>
                  <a:t>	</a:t>
                </a:r>
                <a:r>
                  <a:rPr lang="en-US" sz="2400" dirty="0"/>
                  <a:t>	2</a:t>
                </a:r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sz="24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i="1" dirty="0"/>
                  <a:t>S</a:t>
                </a:r>
                <a:r>
                  <a:rPr lang="en-US" sz="2400" baseline="-25000" dirty="0"/>
                  <a:t>3</a:t>
                </a:r>
              </a:p>
              <a:p>
                <a:r>
                  <a:rPr lang="en-US" sz="2400" dirty="0"/>
                  <a:t>         1001 	|X|</a:t>
                </a:r>
              </a:p>
              <a:p>
                <a:r>
                  <a:rPr lang="en-US" sz="2400" dirty="0"/>
                  <a:t>  1110101 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4</a:t>
                </a:r>
                <a:endParaRPr lang="ru-RU" sz="2400" baseline="-25000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9300" y="1774827"/>
                <a:ext cx="5935101" cy="4524315"/>
              </a:xfrm>
              <a:prstGeom prst="rect">
                <a:avLst/>
              </a:prstGeom>
              <a:blipFill>
                <a:blip r:embed="rId27"/>
                <a:stretch>
                  <a:fillRect t="-1078" b="-215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Прямая соединительная линия 38"/>
          <p:cNvCxnSpPr/>
          <p:nvPr/>
        </p:nvCxnSpPr>
        <p:spPr>
          <a:xfrm flipH="1">
            <a:off x="2520257" y="2551087"/>
            <a:ext cx="12288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/>
          <p:nvPr/>
        </p:nvCxnSpPr>
        <p:spPr>
          <a:xfrm flipH="1">
            <a:off x="2536225" y="5879258"/>
            <a:ext cx="12288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/>
          <p:cNvCxnSpPr/>
          <p:nvPr/>
        </p:nvCxnSpPr>
        <p:spPr>
          <a:xfrm flipH="1">
            <a:off x="2520257" y="3651784"/>
            <a:ext cx="12288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/>
          <p:cNvCxnSpPr/>
          <p:nvPr/>
        </p:nvCxnSpPr>
        <p:spPr>
          <a:xfrm flipH="1">
            <a:off x="2536225" y="4786480"/>
            <a:ext cx="12288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76010" y="2155624"/>
            <a:ext cx="913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-1</a:t>
            </a:r>
            <a:r>
              <a:rPr lang="en-US" sz="2400" dirty="0"/>
              <a:t>=1</a:t>
            </a:r>
            <a:endParaRPr lang="ru-RU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776010" y="3193378"/>
            <a:ext cx="913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-2</a:t>
            </a:r>
            <a:r>
              <a:rPr lang="en-US" sz="2400" dirty="0"/>
              <a:t>=1</a:t>
            </a:r>
            <a:endParaRPr lang="ru-RU" sz="2400" dirty="0"/>
          </a:p>
        </p:txBody>
      </p:sp>
      <p:sp>
        <p:nvSpPr>
          <p:cNvPr id="49" name="TextBox 48"/>
          <p:cNvSpPr txBox="1"/>
          <p:nvPr/>
        </p:nvSpPr>
        <p:spPr>
          <a:xfrm>
            <a:off x="808749" y="5417593"/>
            <a:ext cx="154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-4</a:t>
            </a:r>
            <a:r>
              <a:rPr lang="en-US" sz="2400" dirty="0"/>
              <a:t>=1</a:t>
            </a:r>
            <a:endParaRPr lang="ru-RU" sz="2400" dirty="0"/>
          </a:p>
        </p:txBody>
      </p:sp>
      <p:sp>
        <p:nvSpPr>
          <p:cNvPr id="50" name="TextBox 49"/>
          <p:cNvSpPr txBox="1"/>
          <p:nvPr/>
        </p:nvSpPr>
        <p:spPr>
          <a:xfrm>
            <a:off x="776010" y="4324815"/>
            <a:ext cx="154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-3</a:t>
            </a:r>
            <a:r>
              <a:rPr lang="en-US" sz="2400" dirty="0"/>
              <a:t>=0</a:t>
            </a:r>
            <a:endParaRPr lang="ru-RU" sz="2400" dirty="0"/>
          </a:p>
        </p:txBody>
      </p:sp>
      <p:sp>
        <p:nvSpPr>
          <p:cNvPr id="43" name="TextBox 42"/>
          <p:cNvSpPr txBox="1"/>
          <p:nvPr/>
        </p:nvSpPr>
        <p:spPr>
          <a:xfrm>
            <a:off x="2134332" y="1939758"/>
            <a:ext cx="567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52" name="TextBox 51"/>
          <p:cNvSpPr txBox="1"/>
          <p:nvPr/>
        </p:nvSpPr>
        <p:spPr>
          <a:xfrm>
            <a:off x="2134332" y="5259717"/>
            <a:ext cx="567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53" name="TextBox 52"/>
          <p:cNvSpPr txBox="1"/>
          <p:nvPr/>
        </p:nvSpPr>
        <p:spPr>
          <a:xfrm>
            <a:off x="2143423" y="3101256"/>
            <a:ext cx="567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54" name="TextBox 53"/>
          <p:cNvSpPr txBox="1"/>
          <p:nvPr/>
        </p:nvSpPr>
        <p:spPr>
          <a:xfrm>
            <a:off x="2109927" y="4135481"/>
            <a:ext cx="567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V="1">
            <a:off x="2119572" y="4257854"/>
            <a:ext cx="274258" cy="24811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4752" y="1226039"/>
            <a:ext cx="1768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1427206" y="1226038"/>
            <a:ext cx="191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  <a:endParaRPr lang="ru-RU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1614352" y="1226038"/>
            <a:ext cx="1765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22" name="TextBox 21"/>
          <p:cNvSpPr txBox="1"/>
          <p:nvPr/>
        </p:nvSpPr>
        <p:spPr>
          <a:xfrm>
            <a:off x="1242461" y="1226039"/>
            <a:ext cx="186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  <a:endParaRPr lang="ru-RU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1798587" y="1226038"/>
            <a:ext cx="311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  <a:endParaRPr lang="ru-RU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1187859" y="1226039"/>
            <a:ext cx="147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,</a:t>
            </a:r>
            <a:endParaRPr lang="ru-RU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/>
              <p:cNvSpPr/>
              <p:nvPr/>
            </p:nvSpPr>
            <p:spPr>
              <a:xfrm>
                <a:off x="122830" y="1226038"/>
                <a:ext cx="1902815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800" dirty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800" dirty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800" dirty="0"/>
                  <a:t> =</a:t>
                </a:r>
              </a:p>
            </p:txBody>
          </p:sp>
        </mc:Choice>
        <mc:Fallback xmlns="">
          <p:sp>
            <p:nvSpPr>
              <p:cNvPr id="25" name="Прямоугольник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830" y="1226038"/>
                <a:ext cx="1902815" cy="523220"/>
              </a:xfrm>
              <a:prstGeom prst="rect">
                <a:avLst/>
              </a:prstGeom>
              <a:blipFill>
                <a:blip r:embed="rId28"/>
                <a:stretch>
                  <a:fillRect t="-10465" b="-3255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/>
          <p:cNvSpPr txBox="1"/>
          <p:nvPr/>
        </p:nvSpPr>
        <p:spPr>
          <a:xfrm>
            <a:off x="3379024" y="2873006"/>
            <a:ext cx="320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28" name="TextBox 27"/>
          <p:cNvSpPr txBox="1"/>
          <p:nvPr/>
        </p:nvSpPr>
        <p:spPr>
          <a:xfrm>
            <a:off x="2776060" y="2870423"/>
            <a:ext cx="1720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1001</a:t>
            </a:r>
            <a:endParaRPr lang="ru-RU" sz="2400" dirty="0"/>
          </a:p>
        </p:txBody>
      </p:sp>
      <p:sp>
        <p:nvSpPr>
          <p:cNvPr id="40" name="TextBox 39"/>
          <p:cNvSpPr txBox="1"/>
          <p:nvPr/>
        </p:nvSpPr>
        <p:spPr>
          <a:xfrm>
            <a:off x="3442846" y="5076342"/>
            <a:ext cx="320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41" name="TextBox 40"/>
          <p:cNvSpPr txBox="1"/>
          <p:nvPr/>
        </p:nvSpPr>
        <p:spPr>
          <a:xfrm>
            <a:off x="2506507" y="5076908"/>
            <a:ext cx="1720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r>
              <a:rPr lang="ru-RU" sz="2400" dirty="0"/>
              <a:t>10110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421690" y="3988300"/>
            <a:ext cx="320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51" name="TextBox 50"/>
          <p:cNvSpPr txBox="1"/>
          <p:nvPr/>
        </p:nvSpPr>
        <p:spPr>
          <a:xfrm>
            <a:off x="2663944" y="3988299"/>
            <a:ext cx="1720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r>
              <a:rPr lang="ru-RU" sz="2400" dirty="0"/>
              <a:t>1011</a:t>
            </a:r>
          </a:p>
        </p:txBody>
      </p:sp>
      <p:pic>
        <p:nvPicPr>
          <p:cNvPr id="33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457200" y="-730220"/>
            <a:ext cx="609600" cy="609600"/>
          </a:xfrm>
          <a:prstGeom prst="rect">
            <a:avLst/>
          </a:prstGeom>
        </p:spPr>
      </p:pic>
      <p:pic>
        <p:nvPicPr>
          <p:cNvPr id="34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747548" y="-708133"/>
            <a:ext cx="609600" cy="609600"/>
          </a:xfrm>
          <a:prstGeom prst="rect">
            <a:avLst/>
          </a:prstGeom>
        </p:spPr>
      </p:pic>
      <p:pic>
        <p:nvPicPr>
          <p:cNvPr id="35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2969034" y="-748921"/>
            <a:ext cx="609600" cy="609600"/>
          </a:xfrm>
          <a:prstGeom prst="rect">
            <a:avLst/>
          </a:prstGeom>
        </p:spPr>
      </p:pic>
      <p:pic>
        <p:nvPicPr>
          <p:cNvPr id="36" name="Записанный звук">
            <a:hlinkClick r:id="" action="ppaction://media"/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8">
                  <p14:trim end="219.2086"/>
                </p14:media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5371619" y="-784094"/>
            <a:ext cx="609600" cy="609600"/>
          </a:xfrm>
          <a:prstGeom prst="rect">
            <a:avLst/>
          </a:prstGeom>
        </p:spPr>
      </p:pic>
      <p:pic>
        <p:nvPicPr>
          <p:cNvPr id="55" name="Записанный звук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940316" y="-846016"/>
            <a:ext cx="609600" cy="609600"/>
          </a:xfrm>
          <a:prstGeom prst="rect">
            <a:avLst/>
          </a:prstGeom>
        </p:spPr>
      </p:pic>
      <p:pic>
        <p:nvPicPr>
          <p:cNvPr id="57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3490700" y="-784094"/>
            <a:ext cx="609600" cy="609600"/>
          </a:xfrm>
          <a:prstGeom prst="rect">
            <a:avLst/>
          </a:prstGeom>
        </p:spPr>
      </p:pic>
      <p:pic>
        <p:nvPicPr>
          <p:cNvPr id="4" name="Записанный звук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2253378" y="-861138"/>
            <a:ext cx="609600" cy="609600"/>
          </a:xfrm>
          <a:prstGeom prst="rect">
            <a:avLst/>
          </a:prstGeom>
        </p:spPr>
      </p:pic>
      <p:pic>
        <p:nvPicPr>
          <p:cNvPr id="63" name="Записанный звук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3993010" y="-886598"/>
            <a:ext cx="609600" cy="609600"/>
          </a:xfrm>
          <a:prstGeom prst="rect">
            <a:avLst/>
          </a:prstGeom>
        </p:spPr>
      </p:pic>
      <p:pic>
        <p:nvPicPr>
          <p:cNvPr id="64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4726781" y="-767543"/>
            <a:ext cx="609600" cy="609600"/>
          </a:xfrm>
          <a:prstGeom prst="rect">
            <a:avLst/>
          </a:prstGeom>
        </p:spPr>
      </p:pic>
      <p:pic>
        <p:nvPicPr>
          <p:cNvPr id="65" name="Записанный звук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5874928" y="-886598"/>
            <a:ext cx="609600" cy="609600"/>
          </a:xfrm>
          <a:prstGeom prst="rect">
            <a:avLst/>
          </a:prstGeom>
        </p:spPr>
      </p:pic>
      <p:pic>
        <p:nvPicPr>
          <p:cNvPr id="66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6608699" y="-822113"/>
            <a:ext cx="609600" cy="609600"/>
          </a:xfrm>
          <a:prstGeom prst="rect">
            <a:avLst/>
          </a:prstGeom>
        </p:spPr>
      </p:pic>
      <p:pic>
        <p:nvPicPr>
          <p:cNvPr id="67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7151042" y="-827020"/>
            <a:ext cx="609600" cy="609600"/>
          </a:xfrm>
          <a:prstGeom prst="rect">
            <a:avLst/>
          </a:prstGeom>
        </p:spPr>
      </p:pic>
      <p:pic>
        <p:nvPicPr>
          <p:cNvPr id="56" name="Записанный звук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-790457" y="-846016"/>
            <a:ext cx="609600" cy="609600"/>
          </a:xfrm>
          <a:prstGeom prst="rect">
            <a:avLst/>
          </a:prstGeom>
        </p:spPr>
      </p:pic>
      <p:pic>
        <p:nvPicPr>
          <p:cNvPr id="6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8122356" y="-894191"/>
            <a:ext cx="609600" cy="609600"/>
          </a:xfrm>
          <a:prstGeom prst="rect">
            <a:avLst/>
          </a:prstGeom>
        </p:spPr>
      </p:pic>
      <p:pic>
        <p:nvPicPr>
          <p:cNvPr id="7" name="Записанный звук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9196165" y="-822113"/>
            <a:ext cx="609600" cy="609600"/>
          </a:xfrm>
          <a:prstGeom prst="rect">
            <a:avLst/>
          </a:prstGeom>
        </p:spPr>
      </p:pic>
      <p:pic>
        <p:nvPicPr>
          <p:cNvPr id="58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0228844" y="-918724"/>
            <a:ext cx="609600" cy="609600"/>
          </a:xfrm>
          <a:prstGeom prst="rect">
            <a:avLst/>
          </a:prstGeom>
        </p:spPr>
      </p:pic>
      <p:pic>
        <p:nvPicPr>
          <p:cNvPr id="59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1174031" y="-894191"/>
            <a:ext cx="609600" cy="609600"/>
          </a:xfrm>
          <a:prstGeom prst="rect">
            <a:avLst/>
          </a:prstGeom>
        </p:spPr>
      </p:pic>
      <p:pic>
        <p:nvPicPr>
          <p:cNvPr id="8" name="Записанный звук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2801600" y="-132113"/>
            <a:ext cx="609600" cy="609600"/>
          </a:xfrm>
          <a:prstGeom prst="rect">
            <a:avLst/>
          </a:prstGeom>
        </p:spPr>
      </p:pic>
      <p:pic>
        <p:nvPicPr>
          <p:cNvPr id="62" name="Записанный звук">
            <a:hlinkClick r:id="" action="ppaction://media"/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21">
                  <p14:trim end="379.9523"/>
                </p14:media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2935547" y="1791823"/>
            <a:ext cx="609600" cy="609600"/>
          </a:xfrm>
          <a:prstGeom prst="rect">
            <a:avLst/>
          </a:prstGeom>
        </p:spPr>
      </p:pic>
      <p:pic>
        <p:nvPicPr>
          <p:cNvPr id="9" name="Записанный звук">
            <a:hlinkClick r:id="" action="ppaction://media"/>
          </p:cNvPr>
          <p:cNvPicPr>
            <a:picLocks noChangeAspect="1"/>
          </p:cNvPicPr>
          <p:nvPr>
            <a:audioFile r:link="rId23"/>
            <p:extLst>
              <p:ext uri="{DAA4B4D4-6D71-4841-9C94-3DE7FCFB9230}">
                <p14:media xmlns:p14="http://schemas.microsoft.com/office/powerpoint/2010/main" r:embed="rId22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3325131" y="27224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30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687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3430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35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92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37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23 L 0.01523 -3.33333E-6 " pathEditMode="relative" rAng="0" ptsTypes="AA">
                                      <p:cBhvr>
                                        <p:cTn id="47" dur="3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8" y="-23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26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9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3592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592"/>
                            </p:stCondLst>
                            <p:childTnLst>
                              <p:par>
                                <p:cTn id="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3" dur="3778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7037E-6 L 0.01524 3.7037E-6 " pathEditMode="relative" rAng="0" ptsTypes="AA">
                                      <p:cBhvr>
                                        <p:cTn id="88" dur="30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0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8" dur="2640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7" dur="39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3964"/>
                            </p:stCondLst>
                            <p:childTnLst>
                              <p:par>
                                <p:cTn id="1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7" dur="3778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8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59259E-6 L 0.01524 -2.59259E-6 " pathEditMode="relative" rAng="0" ptsTypes="AA">
                                      <p:cBhvr>
                                        <p:cTn id="132" dur="3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0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2" dur="2640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500"/>
                                        <p:tgtEl>
                                          <p:spTgt spid="3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4" dur="3592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3592"/>
                            </p:stCondLst>
                            <p:childTnLst>
                              <p:par>
                                <p:cTn id="1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1" dur="500"/>
                                        <p:tgtEl>
                                          <p:spTgt spid="3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4092"/>
                            </p:stCondLst>
                            <p:childTnLst>
                              <p:par>
                                <p:cTn id="16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4" dur="219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1" dur="39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3940"/>
                            </p:stCondLst>
                            <p:childTnLst>
                              <p:par>
                                <p:cTn id="17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4" dur="173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100000">
                <p:cTn id="1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100000">
                <p:cTn id="1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audio>
              <p:cMediaNode vol="100000">
                <p:cTn id="1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100000">
                <p:cTn id="1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  <p:audio>
              <p:cMediaNode vol="100000">
                <p:cTn id="1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  <p:audio>
              <p:cMediaNode vol="100000">
                <p:cTn id="1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100000">
                <p:cTn id="1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  <p:audio>
              <p:cMediaNode vol="100000">
                <p:cTn id="1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100000">
                <p:cTn id="1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  <p:audio>
              <p:cMediaNode vol="100000">
                <p:cTn id="1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100000">
                <p:cTn id="1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  <p:audio>
              <p:cMediaNode vol="80000">
                <p:cTn id="1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audio>
              <p:cMediaNode vol="80000">
                <p:cTn id="1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audio>
              <p:cMediaNode vol="80000">
                <p:cTn id="1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1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100000">
                <p:cTn id="1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audio>
              <p:cMediaNode vol="80000">
                <p:cTn id="1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8" grpId="0"/>
      <p:bldP spid="42" grpId="0"/>
      <p:bldP spid="48" grpId="0"/>
      <p:bldP spid="49" grpId="0"/>
      <p:bldP spid="50" grpId="0"/>
      <p:bldP spid="43" grpId="0"/>
      <p:bldP spid="52" grpId="0"/>
      <p:bldP spid="53" grpId="0"/>
      <p:bldP spid="54" grpId="0"/>
      <p:bldP spid="20" grpId="0"/>
      <p:bldP spid="21" grpId="0"/>
      <p:bldP spid="22" grpId="0"/>
      <p:bldP spid="23" grpId="0"/>
      <p:bldP spid="27" grpId="0"/>
      <p:bldP spid="28" grpId="0"/>
      <p:bldP spid="28" grpId="1"/>
      <p:bldP spid="40" grpId="0"/>
      <p:bldP spid="41" grpId="0"/>
      <p:bldP spid="41" grpId="1"/>
      <p:bldP spid="47" grpId="0"/>
      <p:bldP spid="51" grpId="0"/>
      <p:bldP spid="5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91068" y="150124"/>
                <a:ext cx="11873553" cy="6537279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ru-RU" dirty="0"/>
                  <a:t>Вычисление сводится к повторению действий</a:t>
                </a:r>
              </a:p>
              <a:p>
                <a:pPr marL="0" indent="0">
                  <a:buNone/>
                </a:pPr>
                <a:r>
                  <a:rPr lang="en-US" i="1" dirty="0"/>
                  <a:t>S</a:t>
                </a:r>
                <a:r>
                  <a:rPr lang="en-US" baseline="-25000" dirty="0"/>
                  <a:t>i</a:t>
                </a:r>
                <a:r>
                  <a:rPr lang="en-US" dirty="0"/>
                  <a:t> = 2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i="1" dirty="0"/>
                  <a:t>S</a:t>
                </a:r>
                <a:r>
                  <a:rPr lang="en-US" baseline="-25000" dirty="0"/>
                  <a:t>i-1</a:t>
                </a:r>
                <a:r>
                  <a:rPr lang="en-US" dirty="0"/>
                  <a:t>+y</a:t>
                </a:r>
                <a:r>
                  <a:rPr lang="en-US" baseline="-25000" dirty="0"/>
                  <a:t>-i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|X| </a:t>
                </a:r>
                <a:r>
                  <a:rPr lang="ru-RU" dirty="0"/>
                  <a:t>   для </a:t>
                </a:r>
                <a:r>
                  <a:rPr lang="en-US" dirty="0" err="1"/>
                  <a:t>i</a:t>
                </a:r>
                <a:r>
                  <a:rPr lang="ru-RU" dirty="0"/>
                  <a:t>=1, 2, … , </a:t>
                </a:r>
                <a:r>
                  <a:rPr lang="en-US" dirty="0"/>
                  <a:t>n</a:t>
                </a:r>
                <a:endParaRPr lang="ru-RU" dirty="0"/>
              </a:p>
              <a:p>
                <a:pPr marL="0" indent="0">
                  <a:buNone/>
                </a:pPr>
                <a:r>
                  <a:rPr lang="en-US" i="1" dirty="0"/>
                  <a:t>S</a:t>
                </a:r>
                <a:r>
                  <a:rPr lang="en-US" baseline="-25000" dirty="0"/>
                  <a:t>0 </a:t>
                </a:r>
                <a:r>
                  <a:rPr lang="en-US" dirty="0"/>
                  <a:t>= 0</a:t>
                </a:r>
                <a:r>
                  <a:rPr lang="ru-RU" dirty="0"/>
                  <a:t>.</a:t>
                </a:r>
                <a:endParaRPr lang="en-US" dirty="0"/>
              </a:p>
              <a:p>
                <a:pPr marL="0" indent="0">
                  <a:buNone/>
                </a:pPr>
                <a:r>
                  <a:rPr lang="ru-RU" dirty="0"/>
                  <a:t>Сдвигаем сумму влево и прибавляем или не прибавляем цифровую часть множимого.</a:t>
                </a:r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1068" y="150124"/>
                <a:ext cx="11873553" cy="6537279"/>
              </a:xfrm>
              <a:blipFill>
                <a:blip r:embed="rId3"/>
                <a:stretch>
                  <a:fillRect l="-102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3371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5693" y="143642"/>
            <a:ext cx="10515600" cy="1325563"/>
          </a:xfrm>
        </p:spPr>
        <p:txBody>
          <a:bodyPr>
            <a:noAutofit/>
          </a:bodyPr>
          <a:lstStyle/>
          <a:p>
            <a:r>
              <a:rPr lang="ru-RU" sz="3600" dirty="0"/>
              <a:t>Схема умножения со старших разрядов множителя со сдвигом сумм частичных произведений влево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="" xmlns:a16="http://schemas.microsoft.com/office/drawing/2014/main" id="{F4B8B59E-81CC-42E8-AF1B-85B743D61D8C}"/>
              </a:ext>
            </a:extLst>
          </p:cNvPr>
          <p:cNvSpPr txBox="1"/>
          <p:nvPr/>
        </p:nvSpPr>
        <p:spPr>
          <a:xfrm>
            <a:off x="5523494" y="1777757"/>
            <a:ext cx="3706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800" dirty="0"/>
              <a:t>Рег. множимого </a:t>
            </a:r>
            <a:r>
              <a:rPr lang="en-US" sz="2800" dirty="0"/>
              <a:t>n</a:t>
            </a:r>
            <a:endParaRPr lang="ru-RU" sz="2800" dirty="0"/>
          </a:p>
        </p:txBody>
      </p:sp>
      <p:sp>
        <p:nvSpPr>
          <p:cNvPr id="77" name="TextBox 76">
            <a:extLst>
              <a:ext uri="{FF2B5EF4-FFF2-40B4-BE49-F238E27FC236}">
                <a16:creationId xmlns="" xmlns:a16="http://schemas.microsoft.com/office/drawing/2014/main" id="{13CE24B0-E58D-4EA7-8AE7-22F246409F26}"/>
              </a:ext>
            </a:extLst>
          </p:cNvPr>
          <p:cNvSpPr txBox="1"/>
          <p:nvPr/>
        </p:nvSpPr>
        <p:spPr>
          <a:xfrm>
            <a:off x="6210766" y="3091404"/>
            <a:ext cx="23995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800" dirty="0"/>
              <a:t>Схемы </a:t>
            </a:r>
            <a:r>
              <a:rPr lang="en-US" sz="2800" dirty="0"/>
              <a:t>“</a:t>
            </a:r>
            <a:r>
              <a:rPr lang="ru-RU" sz="2800" dirty="0"/>
              <a:t>И</a:t>
            </a:r>
            <a:r>
              <a:rPr lang="en-US" sz="2800" dirty="0"/>
              <a:t>”</a:t>
            </a:r>
            <a:endParaRPr lang="ru-RU" sz="2800" dirty="0"/>
          </a:p>
        </p:txBody>
      </p:sp>
      <p:sp>
        <p:nvSpPr>
          <p:cNvPr id="78" name="TextBox 77">
            <a:extLst>
              <a:ext uri="{FF2B5EF4-FFF2-40B4-BE49-F238E27FC236}">
                <a16:creationId xmlns="" xmlns:a16="http://schemas.microsoft.com/office/drawing/2014/main" id="{F1BE6BEE-2EC2-4B50-83FF-8BEB66C109E5}"/>
              </a:ext>
            </a:extLst>
          </p:cNvPr>
          <p:cNvSpPr txBox="1"/>
          <p:nvPr/>
        </p:nvSpPr>
        <p:spPr>
          <a:xfrm>
            <a:off x="5887309" y="5688676"/>
            <a:ext cx="3046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800" dirty="0"/>
              <a:t>Рег. множителя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="" xmlns:a16="http://schemas.microsoft.com/office/drawing/2014/main" id="{E9D8A8CF-5BC9-480A-AEF4-FFB678FB6D92}"/>
              </a:ext>
            </a:extLst>
          </p:cNvPr>
          <p:cNvSpPr txBox="1"/>
          <p:nvPr/>
        </p:nvSpPr>
        <p:spPr>
          <a:xfrm>
            <a:off x="7951262" y="5980296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n</a:t>
            </a:r>
            <a:endParaRPr lang="ru-RU" sz="2400" dirty="0"/>
          </a:p>
        </p:txBody>
      </p:sp>
      <p:sp>
        <p:nvSpPr>
          <p:cNvPr id="80" name="TextBox 79">
            <a:extLst>
              <a:ext uri="{FF2B5EF4-FFF2-40B4-BE49-F238E27FC236}">
                <a16:creationId xmlns="" xmlns:a16="http://schemas.microsoft.com/office/drawing/2014/main" id="{B816BB00-6D98-4A10-A5F5-4B476DEAFE7E}"/>
              </a:ext>
            </a:extLst>
          </p:cNvPr>
          <p:cNvSpPr txBox="1"/>
          <p:nvPr/>
        </p:nvSpPr>
        <p:spPr>
          <a:xfrm>
            <a:off x="7930340" y="4639252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2n</a:t>
            </a:r>
            <a:endParaRPr lang="ru-RU" sz="2400" dirty="0"/>
          </a:p>
        </p:txBody>
      </p:sp>
      <p:sp>
        <p:nvSpPr>
          <p:cNvPr id="81" name="TextBox 80">
            <a:extLst>
              <a:ext uri="{FF2B5EF4-FFF2-40B4-BE49-F238E27FC236}">
                <a16:creationId xmlns="" xmlns:a16="http://schemas.microsoft.com/office/drawing/2014/main" id="{AEE65877-E3C8-4DD1-9FB0-E9374AC7F89B}"/>
              </a:ext>
            </a:extLst>
          </p:cNvPr>
          <p:cNvSpPr txBox="1"/>
          <p:nvPr/>
        </p:nvSpPr>
        <p:spPr>
          <a:xfrm>
            <a:off x="6098173" y="4327320"/>
            <a:ext cx="23995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800" dirty="0"/>
              <a:t>Сумматор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>
                <a:extLst>
                  <a:ext uri="{FF2B5EF4-FFF2-40B4-BE49-F238E27FC236}">
                    <a16:creationId xmlns="" xmlns:a16="http://schemas.microsoft.com/office/drawing/2014/main" id="{31696476-9D64-4B1C-85B0-B663F7455DB1}"/>
                  </a:ext>
                </a:extLst>
              </p:cNvPr>
              <p:cNvSpPr txBox="1"/>
              <p:nvPr/>
            </p:nvSpPr>
            <p:spPr>
              <a:xfrm rot="10800000">
                <a:off x="6500875" y="5949519"/>
                <a:ext cx="1196347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b="1" dirty="0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ru-RU" sz="1800" b="1" dirty="0"/>
              </a:p>
            </p:txBody>
          </p:sp>
        </mc:Choice>
        <mc:Fallback xmlns="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31696476-9D64-4B1C-85B0-B663F7455D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0800000">
                <a:off x="6500875" y="5949519"/>
                <a:ext cx="1196347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5" name="Группа 84"/>
          <p:cNvGrpSpPr/>
          <p:nvPr/>
        </p:nvGrpSpPr>
        <p:grpSpPr>
          <a:xfrm>
            <a:off x="1421549" y="4275037"/>
            <a:ext cx="4021171" cy="820171"/>
            <a:chOff x="1367520" y="3570018"/>
            <a:chExt cx="4021171" cy="820171"/>
          </a:xfrm>
        </p:grpSpPr>
        <p:cxnSp>
          <p:nvCxnSpPr>
            <p:cNvPr id="86" name="Прямая соединительная линия 85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Прямая соединительная линия 86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Прямая соединительная линия 87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Прямая соединительная линия 88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>
                <a:extLst>
                  <a:ext uri="{FF2B5EF4-FFF2-40B4-BE49-F238E27FC236}">
                    <a16:creationId xmlns="" xmlns:a16="http://schemas.microsoft.com/office/drawing/2014/main" id="{31696476-9D64-4B1C-85B0-B663F7455DB1}"/>
                  </a:ext>
                </a:extLst>
              </p:cNvPr>
              <p:cNvSpPr txBox="1"/>
              <p:nvPr/>
            </p:nvSpPr>
            <p:spPr>
              <a:xfrm rot="10800000">
                <a:off x="6699760" y="4639223"/>
                <a:ext cx="1196347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b="1" dirty="0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ru-RU" sz="1800" b="1" dirty="0"/>
              </a:p>
            </p:txBody>
          </p:sp>
        </mc:Choice>
        <mc:Fallback xmlns="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31696476-9D64-4B1C-85B0-B663F7455D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0800000">
                <a:off x="6699760" y="4639223"/>
                <a:ext cx="1196347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4" name="Группа 93"/>
          <p:cNvGrpSpPr/>
          <p:nvPr/>
        </p:nvGrpSpPr>
        <p:grpSpPr>
          <a:xfrm>
            <a:off x="5702300" y="2491044"/>
            <a:ext cx="3381375" cy="484536"/>
            <a:chOff x="5753100" y="1667407"/>
            <a:chExt cx="3381375" cy="484536"/>
          </a:xfrm>
        </p:grpSpPr>
        <p:cxnSp>
          <p:nvCxnSpPr>
            <p:cNvPr id="95" name="Прямая со стрелкой 94"/>
            <p:cNvCxnSpPr/>
            <p:nvPr/>
          </p:nvCxnSpPr>
          <p:spPr>
            <a:xfrm>
              <a:off x="5753100" y="1667407"/>
              <a:ext cx="0" cy="484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Прямая со стрелкой 95"/>
            <p:cNvCxnSpPr/>
            <p:nvPr/>
          </p:nvCxnSpPr>
          <p:spPr>
            <a:xfrm>
              <a:off x="6096000" y="1684148"/>
              <a:ext cx="0" cy="45730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Прямая со стрелкой 96"/>
            <p:cNvCxnSpPr/>
            <p:nvPr/>
          </p:nvCxnSpPr>
          <p:spPr>
            <a:xfrm>
              <a:off x="9134475" y="1675340"/>
              <a:ext cx="0" cy="4766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8" name="Группа 97"/>
          <p:cNvGrpSpPr/>
          <p:nvPr/>
        </p:nvGrpSpPr>
        <p:grpSpPr>
          <a:xfrm>
            <a:off x="5702300" y="3796343"/>
            <a:ext cx="3381375" cy="484536"/>
            <a:chOff x="5753100" y="1667407"/>
            <a:chExt cx="3381375" cy="484536"/>
          </a:xfrm>
        </p:grpSpPr>
        <p:cxnSp>
          <p:nvCxnSpPr>
            <p:cNvPr id="99" name="Прямая со стрелкой 98"/>
            <p:cNvCxnSpPr/>
            <p:nvPr/>
          </p:nvCxnSpPr>
          <p:spPr>
            <a:xfrm>
              <a:off x="5753100" y="1667407"/>
              <a:ext cx="0" cy="484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Прямая со стрелкой 99"/>
            <p:cNvCxnSpPr/>
            <p:nvPr/>
          </p:nvCxnSpPr>
          <p:spPr>
            <a:xfrm>
              <a:off x="6096000" y="1684148"/>
              <a:ext cx="0" cy="45730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Прямая со стрелкой 100"/>
            <p:cNvCxnSpPr/>
            <p:nvPr/>
          </p:nvCxnSpPr>
          <p:spPr>
            <a:xfrm>
              <a:off x="9134475" y="1675340"/>
              <a:ext cx="0" cy="4766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3" name="Группа 102"/>
          <p:cNvGrpSpPr/>
          <p:nvPr/>
        </p:nvGrpSpPr>
        <p:grpSpPr>
          <a:xfrm>
            <a:off x="5434499" y="4277414"/>
            <a:ext cx="4021171" cy="820171"/>
            <a:chOff x="1367520" y="3570018"/>
            <a:chExt cx="4021171" cy="820171"/>
          </a:xfrm>
        </p:grpSpPr>
        <p:cxnSp>
          <p:nvCxnSpPr>
            <p:cNvPr id="104" name="Прямая соединительная линия 103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Прямая соединительная линия 104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Прямая соединительная линия 105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Прямая соединительная линия 106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8" name="Группа 107"/>
          <p:cNvGrpSpPr/>
          <p:nvPr/>
        </p:nvGrpSpPr>
        <p:grpSpPr>
          <a:xfrm>
            <a:off x="5399941" y="1690688"/>
            <a:ext cx="4021171" cy="820171"/>
            <a:chOff x="1367520" y="3570018"/>
            <a:chExt cx="4021171" cy="820171"/>
          </a:xfrm>
        </p:grpSpPr>
        <p:cxnSp>
          <p:nvCxnSpPr>
            <p:cNvPr id="109" name="Прямая соединительная линия 108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Прямая соединительная линия 109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Прямая соединительная линия 110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Прямая соединительная линия 111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3" name="Группа 112"/>
          <p:cNvGrpSpPr/>
          <p:nvPr/>
        </p:nvGrpSpPr>
        <p:grpSpPr>
          <a:xfrm>
            <a:off x="5399656" y="2977152"/>
            <a:ext cx="4021171" cy="820171"/>
            <a:chOff x="1367520" y="3570018"/>
            <a:chExt cx="4021171" cy="820171"/>
          </a:xfrm>
        </p:grpSpPr>
        <p:cxnSp>
          <p:nvCxnSpPr>
            <p:cNvPr id="114" name="Прямая соединительная линия 113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Прямая соединительная линия 114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Прямая соединительная линия 115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Прямая соединительная линия 116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8" name="Группа 117"/>
          <p:cNvGrpSpPr/>
          <p:nvPr/>
        </p:nvGrpSpPr>
        <p:grpSpPr>
          <a:xfrm>
            <a:off x="5354684" y="5616376"/>
            <a:ext cx="4021171" cy="820171"/>
            <a:chOff x="1367520" y="3570018"/>
            <a:chExt cx="4021171" cy="820171"/>
          </a:xfrm>
        </p:grpSpPr>
        <p:cxnSp>
          <p:nvCxnSpPr>
            <p:cNvPr id="119" name="Прямая соединительная линия 118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Прямая соединительная линия 119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Прямая соединительная линия 120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Прямая соединительная линия 121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3" name="TextBox 122"/>
          <p:cNvSpPr txBox="1"/>
          <p:nvPr/>
        </p:nvSpPr>
        <p:spPr>
          <a:xfrm>
            <a:off x="8932942" y="3295695"/>
            <a:ext cx="8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endParaRPr lang="ru-RU" sz="2400" dirty="0"/>
          </a:p>
        </p:txBody>
      </p:sp>
      <p:sp>
        <p:nvSpPr>
          <p:cNvPr id="124" name="TextBox 123">
            <a:extLst>
              <a:ext uri="{FF2B5EF4-FFF2-40B4-BE49-F238E27FC236}">
                <a16:creationId xmlns="" xmlns:a16="http://schemas.microsoft.com/office/drawing/2014/main" id="{B816BB00-6D98-4A10-A5F5-4B476DEAFE7E}"/>
              </a:ext>
            </a:extLst>
          </p:cNvPr>
          <p:cNvSpPr txBox="1"/>
          <p:nvPr/>
        </p:nvSpPr>
        <p:spPr>
          <a:xfrm>
            <a:off x="7906304" y="2042233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n</a:t>
            </a:r>
            <a:endParaRPr lang="ru-RU" sz="2400" dirty="0"/>
          </a:p>
        </p:txBody>
      </p:sp>
      <p:grpSp>
        <p:nvGrpSpPr>
          <p:cNvPr id="14" name="Группа 13"/>
          <p:cNvGrpSpPr/>
          <p:nvPr/>
        </p:nvGrpSpPr>
        <p:grpSpPr>
          <a:xfrm>
            <a:off x="983815" y="3353016"/>
            <a:ext cx="4426116" cy="2596503"/>
            <a:chOff x="983815" y="3353016"/>
            <a:chExt cx="4426116" cy="2596503"/>
          </a:xfrm>
        </p:grpSpPr>
        <p:cxnSp>
          <p:nvCxnSpPr>
            <p:cNvPr id="92" name="Соединительная линия уступом 91"/>
            <p:cNvCxnSpPr/>
            <p:nvPr/>
          </p:nvCxnSpPr>
          <p:spPr>
            <a:xfrm flipV="1">
              <a:off x="983815" y="3353016"/>
              <a:ext cx="4426116" cy="2596503"/>
            </a:xfrm>
            <a:prstGeom prst="bentConnector3">
              <a:avLst>
                <a:gd name="adj1" fmla="val -213"/>
              </a:avLst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Прямая соединительная линия 11"/>
            <p:cNvCxnSpPr/>
            <p:nvPr/>
          </p:nvCxnSpPr>
          <p:spPr>
            <a:xfrm>
              <a:off x="983815" y="5949519"/>
              <a:ext cx="4390935" cy="0"/>
            </a:xfrm>
            <a:prstGeom prst="line">
              <a:avLst/>
            </a:pr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3CF8D051-152A-49E7-B690-744FAA242D52}"/>
              </a:ext>
            </a:extLst>
          </p:cNvPr>
          <p:cNvSpPr txBox="1"/>
          <p:nvPr/>
        </p:nvSpPr>
        <p:spPr>
          <a:xfrm>
            <a:off x="5523493" y="2073092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AEE54DC7-5215-42BB-8521-5587AC04CC07}"/>
              </a:ext>
            </a:extLst>
          </p:cNvPr>
          <p:cNvSpPr txBox="1"/>
          <p:nvPr/>
        </p:nvSpPr>
        <p:spPr>
          <a:xfrm>
            <a:off x="4867829" y="2072521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78000851-64B7-4DD1-B43E-73A33E25C3D5}"/>
              </a:ext>
            </a:extLst>
          </p:cNvPr>
          <p:cNvSpPr txBox="1"/>
          <p:nvPr/>
        </p:nvSpPr>
        <p:spPr>
          <a:xfrm>
            <a:off x="5527733" y="3346679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5C35FB00-72BD-4C4E-BA9B-E6921B95BC39}"/>
              </a:ext>
            </a:extLst>
          </p:cNvPr>
          <p:cNvSpPr txBox="1"/>
          <p:nvPr/>
        </p:nvSpPr>
        <p:spPr>
          <a:xfrm>
            <a:off x="4872069" y="3346108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03D9FE04-593C-4A5A-8734-B2F44ED7402A}"/>
              </a:ext>
            </a:extLst>
          </p:cNvPr>
          <p:cNvSpPr txBox="1"/>
          <p:nvPr/>
        </p:nvSpPr>
        <p:spPr>
          <a:xfrm>
            <a:off x="1521677" y="4635699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39F3EE3-D1DF-4CB9-9C7B-8C5C36F8C5A5}"/>
              </a:ext>
            </a:extLst>
          </p:cNvPr>
          <p:cNvSpPr txBox="1"/>
          <p:nvPr/>
        </p:nvSpPr>
        <p:spPr>
          <a:xfrm>
            <a:off x="866013" y="4635128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69BA4AB9-8E4E-4777-9DD5-069D595D38AA}"/>
              </a:ext>
            </a:extLst>
          </p:cNvPr>
          <p:cNvSpPr txBox="1"/>
          <p:nvPr/>
        </p:nvSpPr>
        <p:spPr>
          <a:xfrm>
            <a:off x="5477905" y="5964183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98391201-82F3-4082-A0AB-183249C1D3EF}"/>
              </a:ext>
            </a:extLst>
          </p:cNvPr>
          <p:cNvSpPr txBox="1"/>
          <p:nvPr/>
        </p:nvSpPr>
        <p:spPr>
          <a:xfrm>
            <a:off x="4822241" y="5963612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34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53661" y="798806"/>
            <a:ext cx="9144000" cy="2387600"/>
          </a:xfrm>
        </p:spPr>
        <p:txBody>
          <a:bodyPr>
            <a:normAutofit/>
          </a:bodyPr>
          <a:lstStyle/>
          <a:p>
            <a:r>
              <a:rPr lang="ru-RU" sz="8000" b="1" dirty="0"/>
              <a:t>Методы ускорения умножения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662288" y="3151872"/>
            <a:ext cx="4750191" cy="1655762"/>
          </a:xfrm>
        </p:spPr>
        <p:txBody>
          <a:bodyPr>
            <a:noAutofit/>
          </a:bodyPr>
          <a:lstStyle/>
          <a:p>
            <a:pPr algn="l"/>
            <a:r>
              <a:rPr lang="ru-RU" sz="5400" b="1" dirty="0"/>
              <a:t>- логические </a:t>
            </a:r>
          </a:p>
          <a:p>
            <a:pPr algn="l"/>
            <a:r>
              <a:rPr lang="ru-RU" sz="5400" b="1" dirty="0"/>
              <a:t>- аппаратные</a:t>
            </a:r>
          </a:p>
        </p:txBody>
      </p:sp>
    </p:spTree>
    <p:extLst>
      <p:ext uri="{BB962C8B-B14F-4D97-AF65-F5344CB8AC3E}">
        <p14:creationId xmlns:p14="http://schemas.microsoft.com/office/powerpoint/2010/main" val="752724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4363" y="1854039"/>
            <a:ext cx="11844998" cy="63163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Логическими</a:t>
            </a:r>
            <a:r>
              <a:rPr lang="ru-RU" sz="2400" dirty="0"/>
              <a:t> называются методы, обеспечивающие ускорение в рамках развёртки процесса умножения во времени (т.е. в рамках последовательного формирования частичных произведений) за счет устранения фиктивных операций сложения и объединения многократных одноразрядных сдвигов одних и тех же кодовых комбинаций в единые многоразрядные сдвиги.</a:t>
            </a:r>
          </a:p>
          <a:p>
            <a:pPr marL="0" indent="0">
              <a:buNone/>
            </a:pPr>
            <a:r>
              <a:rPr lang="ru-RU" sz="2400" dirty="0"/>
              <a:t>Эти методы осуществляются за счёт усложнения логики управления процессом умножения без существенного изменения единого арифметического узла множительного устройства. В этом случае структура устройства умножения остаётся в рамках основных схем, рассмотренных ранее. </a:t>
            </a:r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9859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="" xmlns:a16="http://schemas.microsoft.com/office/drawing/2014/main" id="{FDE150FD-3B22-432F-9F81-230F52EEAB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575" y="148848"/>
                <a:ext cx="12097425" cy="6501252"/>
              </a:xfrm>
            </p:spPr>
            <p:txBody>
              <a:bodyPr/>
              <a:lstStyle/>
              <a:p>
                <a:pPr marL="0" indent="0" algn="ctr">
                  <a:buNone/>
                </a:pPr>
                <a:r>
                  <a:rPr lang="ru-RU" b="1" dirty="0">
                    <a:solidFill>
                      <a:schemeClr val="tx1"/>
                    </a:solidFill>
                  </a:rPr>
                  <a:t>Умножение с младших разрядов множителя со сдвигом суммы частичных произведений вправо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d>
                    <m:r>
                      <a:rPr lang="ru-RU" sz="22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((…(((0+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200" dirty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chemeClr val="tx1"/>
                    </a:solidFill>
                  </a:rPr>
                  <a:t>)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20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:r>
                  <a:rPr lang="ru-RU" sz="22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ru-RU" sz="2200" dirty="0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+…+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ru-RU" sz="2200" dirty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                  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+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sSub>
                      <m:sSubPr>
                        <m:ctrlPr>
                          <a:rPr lang="ru-RU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200" dirty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sty m:val="p"/>
                          </m:rP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2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2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2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2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2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									</a:t>
                </a:r>
                <a:r>
                  <a:rPr lang="en-US" sz="22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(2)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В соответствии с (2) должна выполняться следующая последовательность действий.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Обнуляем сумму частичных произведение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. 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Анализируем младший разряд множителя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. 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Если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= 1, то 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прибавляем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, иначе нет.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endParaRPr lang="en-US" sz="2400" b="0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Сдвигаем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вправо на один разряд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. 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Анализируем следующий разряд множителя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.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Если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=1, то к сдвинутой сумме частичных произведений прибавляем</a:t>
                </a:r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иначе нет</m:t>
                    </m:r>
                  </m:oMath>
                </a14:m>
                <a:r>
                  <a:rPr lang="ru-RU" sz="2000" dirty="0">
                    <a:solidFill>
                      <a:schemeClr val="tx1"/>
                    </a:solidFill>
                  </a:rPr>
                  <a:t>. 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Получаем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. 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Сдвигаем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вправо на один разряд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. 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Повторяем эту последовательность </a:t>
                </a:r>
                <a:r>
                  <a:rPr lang="ru-RU" sz="2400" dirty="0" smtClean="0">
                    <a:solidFill>
                      <a:schemeClr val="tx1"/>
                    </a:solidFill>
                  </a:rPr>
                  <a:t>действий </a:t>
                </a:r>
                <a:r>
                  <a:rPr lang="ru-RU" sz="2400" dirty="0">
                    <a:solidFill>
                      <a:schemeClr val="tx1"/>
                    </a:solidFill>
                  </a:rPr>
                  <a:t>для всех остальных разрядов множителя.</a:t>
                </a: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FDE150FD-3B22-432F-9F81-230F52EEAB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575" y="148848"/>
                <a:ext cx="12097425" cy="6501252"/>
              </a:xfrm>
              <a:blipFill rotWithShape="0">
                <a:blip r:embed="rId3"/>
                <a:stretch>
                  <a:fillRect l="-806" t="-1500" r="-5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038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0607" y="2097741"/>
            <a:ext cx="11854927" cy="4606346"/>
          </a:xfrm>
        </p:spPr>
        <p:txBody>
          <a:bodyPr/>
          <a:lstStyle/>
          <a:p>
            <a:pPr marL="0" indent="0">
              <a:buNone/>
            </a:pPr>
            <a:r>
              <a:rPr lang="ru-RU" sz="2400" b="1" dirty="0"/>
              <a:t>Аппаратными</a:t>
            </a:r>
            <a:r>
              <a:rPr lang="ru-RU" sz="2400" dirty="0"/>
              <a:t> называются методы, обеспечивающие ускорение при развёртке процесса умножения в пространстве (т.е. при одновременном формировании всех частичных произведений) за счёт укрупнения блоков обрабатываемой информации и уменьшения числа этих блоков. </a:t>
            </a:r>
            <a:endParaRPr lang="en-US" sz="2400" dirty="0"/>
          </a:p>
          <a:p>
            <a:pPr marL="0" indent="0">
              <a:buNone/>
            </a:pPr>
            <a:r>
              <a:rPr lang="ru-RU" sz="2400" dirty="0"/>
              <a:t>В этом случае структура устройств умножения в значительной степени отличается от основных 4 схем умножения, рассмотренных ранее и обычно носит матричный характер.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658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0077" y="2366299"/>
            <a:ext cx="11887200" cy="560272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Логические методы ускорения умножения можно разделить на две группы.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Методы, позволяющие уменьшить количество сложений в процессе умножения.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Методы, обеспечивающие обработку нескольких разрядов множителя за шаг.</a:t>
            </a:r>
          </a:p>
        </p:txBody>
      </p:sp>
    </p:spTree>
    <p:extLst>
      <p:ext uri="{BB962C8B-B14F-4D97-AF65-F5344CB8AC3E}">
        <p14:creationId xmlns:p14="http://schemas.microsoft.com/office/powerpoint/2010/main" val="3114051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66335" y="0"/>
            <a:ext cx="10515600" cy="1139483"/>
          </a:xfrm>
        </p:spPr>
        <p:txBody>
          <a:bodyPr>
            <a:normAutofit/>
          </a:bodyPr>
          <a:lstStyle/>
          <a:p>
            <a:pPr algn="ctr"/>
            <a:r>
              <a:rPr lang="ru-RU" sz="7200" b="1" dirty="0"/>
              <a:t>Алгоритм Бута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4745" y="1055078"/>
            <a:ext cx="11873132" cy="554267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800" dirty="0"/>
              <a:t>Двоичную комбинацию из k единиц, входящую в состав множителя, можно заменить на двоичный набор, содержащий единицу перед последовательностью, нули в середине и минус единицу в конце последовательности.</a:t>
            </a:r>
            <a:endParaRPr lang="ru-RU" sz="18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	    </a:t>
            </a:r>
            <a:r>
              <a:rPr lang="ru-RU" sz="1800" dirty="0"/>
              <a:t>   </a:t>
            </a:r>
            <a:r>
              <a:rPr lang="en-US" sz="1800" dirty="0"/>
              <a:t> </a:t>
            </a:r>
            <a:r>
              <a:rPr lang="en-US" sz="1800" dirty="0">
                <a:cs typeface="Times New Roman" panose="02020603050405020304" pitchFamily="18" charset="0"/>
              </a:rPr>
              <a:t>2</a:t>
            </a:r>
            <a:r>
              <a:rPr lang="en-US" sz="1800" baseline="30000" dirty="0">
                <a:cs typeface="Times New Roman" panose="02020603050405020304" pitchFamily="18" charset="0"/>
              </a:rPr>
              <a:t>m</a:t>
            </a:r>
            <a:r>
              <a:rPr lang="en-US" sz="1800" baseline="30000" dirty="0"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800" baseline="30000" dirty="0">
                <a:ea typeface="Calibri" panose="020F0502020204030204" pitchFamily="34" charset="0"/>
                <a:cs typeface="Times New Roman" panose="02020603050405020304" pitchFamily="18" charset="0"/>
              </a:rPr>
              <a:t>m-1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800" baseline="30000" dirty="0">
                <a:ea typeface="Calibri" panose="020F0502020204030204" pitchFamily="34" charset="0"/>
                <a:cs typeface="Times New Roman" panose="02020603050405020304" pitchFamily="18" charset="0"/>
              </a:rPr>
              <a:t>m-2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800" baseline="30000" dirty="0">
                <a:ea typeface="Calibri" panose="020F0502020204030204" pitchFamily="34" charset="0"/>
                <a:cs typeface="Times New Roman" panose="02020603050405020304" pitchFamily="18" charset="0"/>
              </a:rPr>
              <a:t>m-3       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800" baseline="30000" dirty="0">
                <a:ea typeface="Calibri" panose="020F0502020204030204" pitchFamily="34" charset="0"/>
                <a:cs typeface="Times New Roman" panose="02020603050405020304" pitchFamily="18" charset="0"/>
              </a:rPr>
              <a:t>m-k</a:t>
            </a:r>
            <a:endParaRPr lang="ru-RU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	   0   0   1      1      1 . . . . . 1   0   0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	+	             		</a:t>
            </a:r>
            <a:endParaRPr lang="ru-RU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		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	        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	   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0 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 . . . . .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   0   0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Исходную последовательность из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k 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единиц заменяем на следующую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	   0 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   0    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 . . . . . 1   0   0 ,</a:t>
            </a:r>
          </a:p>
          <a:p>
            <a:pPr marL="0" indent="0">
              <a:lnSpc>
                <a:spcPct val="100000"/>
              </a:lnSpc>
              <a:buNone/>
            </a:pPr>
            <a:endParaRPr lang="ru-RU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где 1 – означает минус единицу.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Вместо прибавления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k 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раз множимого с нарастающим весом, выполняем прибавление с весом </a:t>
            </a:r>
            <a:r>
              <a:rPr lang="en-US" sz="1800" dirty="0">
                <a:cs typeface="Times New Roman" panose="02020603050405020304" pitchFamily="18" charset="0"/>
              </a:rPr>
              <a:t>2</a:t>
            </a:r>
            <a:r>
              <a:rPr lang="en-US" sz="1800" baseline="30000" dirty="0">
                <a:cs typeface="Times New Roman" panose="02020603050405020304" pitchFamily="18" charset="0"/>
              </a:rPr>
              <a:t>m</a:t>
            </a:r>
            <a:r>
              <a:rPr lang="ru-RU" sz="1800" baseline="30000" dirty="0">
                <a:cs typeface="Times New Roman" panose="02020603050405020304" pitchFamily="18" charset="0"/>
              </a:rPr>
              <a:t> 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и вычитание с весом 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800" baseline="30000" dirty="0">
                <a:ea typeface="Calibri" panose="020F0502020204030204" pitchFamily="34" charset="0"/>
                <a:cs typeface="Times New Roman" panose="02020603050405020304" pitchFamily="18" charset="0"/>
              </a:rPr>
              <a:t>m-k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 сводится к перекодированию множителя из двоичной системы (0,1) в избыточную систему (0,1,-1).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Реализация алгоритма предполагает выполнение трёх операций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сдвига, сложения и вычитания.</a:t>
            </a:r>
            <a:endParaRPr lang="ru-RU" sz="1800" dirty="0"/>
          </a:p>
        </p:txBody>
      </p:sp>
      <p:sp>
        <p:nvSpPr>
          <p:cNvPr id="4" name="Правая фигурная скобка 3">
            <a:extLst>
              <a:ext uri="{FF2B5EF4-FFF2-40B4-BE49-F238E27FC236}">
                <a16:creationId xmlns="" xmlns:a16="http://schemas.microsoft.com/office/drawing/2014/main" id="{5E5CED95-D242-4D75-8F49-B5AFD591C5E6}"/>
              </a:ext>
            </a:extLst>
          </p:cNvPr>
          <p:cNvSpPr/>
          <p:nvPr/>
        </p:nvSpPr>
        <p:spPr>
          <a:xfrm rot="5400000">
            <a:off x="2621883" y="1533582"/>
            <a:ext cx="200666" cy="1809412"/>
          </a:xfrm>
          <a:prstGeom prst="rightBrace">
            <a:avLst>
              <a:gd name="adj1" fmla="val 8333"/>
              <a:gd name="adj2" fmla="val 50651"/>
            </a:avLst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="" xmlns:a16="http://schemas.microsoft.com/office/drawing/2014/main" id="{39AB4642-94DC-4BC7-8D05-F26B6F0ED816}"/>
              </a:ext>
            </a:extLst>
          </p:cNvPr>
          <p:cNvCxnSpPr>
            <a:cxnSpLocks/>
          </p:cNvCxnSpPr>
          <p:nvPr/>
        </p:nvCxnSpPr>
        <p:spPr>
          <a:xfrm>
            <a:off x="1298018" y="3276271"/>
            <a:ext cx="2815389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Правая фигурная скобка 5">
            <a:extLst>
              <a:ext uri="{FF2B5EF4-FFF2-40B4-BE49-F238E27FC236}">
                <a16:creationId xmlns="" xmlns:a16="http://schemas.microsoft.com/office/drawing/2014/main" id="{25C6E362-9206-41B4-88B9-63FA23BCF6B6}"/>
              </a:ext>
            </a:extLst>
          </p:cNvPr>
          <p:cNvSpPr/>
          <p:nvPr/>
        </p:nvSpPr>
        <p:spPr>
          <a:xfrm rot="5400000">
            <a:off x="2613134" y="3535726"/>
            <a:ext cx="218163" cy="1809413"/>
          </a:xfrm>
          <a:prstGeom prst="rightBrace">
            <a:avLst>
              <a:gd name="adj1" fmla="val 8333"/>
              <a:gd name="adj2" fmla="val 50651"/>
            </a:avLst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66296B4-61EB-4754-97A8-F4F23A75383D}"/>
              </a:ext>
            </a:extLst>
          </p:cNvPr>
          <p:cNvSpPr txBox="1"/>
          <p:nvPr/>
        </p:nvSpPr>
        <p:spPr>
          <a:xfrm>
            <a:off x="2575901" y="4549516"/>
            <a:ext cx="3030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k</a:t>
            </a:r>
            <a:endParaRPr lang="ru-RU" dirty="0"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ADD1A08A-D82D-47C6-91B0-70B3F5669612}"/>
              </a:ext>
            </a:extLst>
          </p:cNvPr>
          <p:cNvSpPr txBox="1"/>
          <p:nvPr/>
        </p:nvSpPr>
        <p:spPr>
          <a:xfrm>
            <a:off x="2563445" y="2538622"/>
            <a:ext cx="30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k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08" y="4905843"/>
            <a:ext cx="219075" cy="6667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7847" y="4080045"/>
            <a:ext cx="219075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13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6" grpId="0" animBg="1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40EDD390-5606-4EB5-8500-4F2351213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899" y="1433016"/>
            <a:ext cx="11587368" cy="36032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/>
              <a:t>Реализация алгоритма предполагает последовательный анализ смежных разрядов множителя </a:t>
            </a:r>
            <a:r>
              <a:rPr lang="en-US" sz="2400" dirty="0">
                <a:cs typeface="Times New Roman" panose="02020603050405020304" pitchFamily="18" charset="0"/>
              </a:rPr>
              <a:t>y</a:t>
            </a:r>
            <a:r>
              <a:rPr lang="en-US" sz="2400" baseline="-25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400" baseline="-25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2400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-1</a:t>
            </a: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en-US" sz="2400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/>
              <a:t>начиная с младшего.</a:t>
            </a:r>
          </a:p>
          <a:p>
            <a:pPr marL="0" indent="0">
              <a:buNone/>
            </a:pPr>
            <a:r>
              <a:rPr lang="ru-RU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Если анализируемые разряды:</a:t>
            </a:r>
          </a:p>
          <a:p>
            <a:pPr marL="0" indent="0">
              <a:buNone/>
            </a:pP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00, то находимся вне цепочки. Никакие действия не выполняются.</a:t>
            </a:r>
          </a:p>
          <a:p>
            <a:pPr marL="0" indent="0">
              <a:buNone/>
            </a:pPr>
            <a:r>
              <a:rPr lang="ru-RU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10, то обнаружили ц</a:t>
            </a: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епочку. Выполняется вычитание множимого.</a:t>
            </a:r>
          </a:p>
          <a:p>
            <a:pPr marL="0" indent="0">
              <a:buNone/>
            </a:pPr>
            <a:r>
              <a:rPr lang="ru-RU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11, то </a:t>
            </a: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находимся внутри цепочки, никакие действия не выполняются.</a:t>
            </a:r>
          </a:p>
          <a:p>
            <a:pPr marL="0" indent="0">
              <a:buNone/>
            </a:pPr>
            <a:r>
              <a:rPr lang="ru-RU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01, то цепочка завершена. Выполняется прибавление </a:t>
            </a: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множимого.</a:t>
            </a:r>
            <a:endParaRPr lang="ru-RU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53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9182" y="116645"/>
            <a:ext cx="118189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[X]</a:t>
            </a:r>
            <a:r>
              <a:rPr lang="ru-RU" sz="2400" baseline="-25000" dirty="0"/>
              <a:t>п</a:t>
            </a:r>
            <a:r>
              <a:rPr lang="en-US" sz="2400" dirty="0"/>
              <a:t> = 0,10101 = </a:t>
            </a:r>
            <a:r>
              <a:rPr lang="en-US" sz="2400" baseline="30000" dirty="0"/>
              <a:t>21</a:t>
            </a:r>
            <a:r>
              <a:rPr lang="en-US" sz="2400" dirty="0"/>
              <a:t>/</a:t>
            </a:r>
            <a:r>
              <a:rPr lang="en-US" sz="2400" baseline="-25000" dirty="0"/>
              <a:t>32</a:t>
            </a:r>
            <a:r>
              <a:rPr lang="en-US" sz="2400" dirty="0"/>
              <a:t>        [-|X|]</a:t>
            </a:r>
            <a:r>
              <a:rPr lang="ru-RU" sz="2400" baseline="-25000" dirty="0"/>
              <a:t>д</a:t>
            </a:r>
            <a:r>
              <a:rPr lang="en-US" sz="2400" dirty="0"/>
              <a:t> = 1,01011</a:t>
            </a:r>
          </a:p>
          <a:p>
            <a:r>
              <a:rPr lang="en-US" sz="2400" dirty="0"/>
              <a:t>[Y]</a:t>
            </a:r>
            <a:r>
              <a:rPr lang="ru-RU" sz="2400" baseline="-25000" dirty="0"/>
              <a:t>п </a:t>
            </a:r>
            <a:r>
              <a:rPr lang="ru-RU" sz="2400" dirty="0"/>
              <a:t>=                </a:t>
            </a:r>
            <a:r>
              <a:rPr lang="en-US" sz="2400" dirty="0"/>
              <a:t> </a:t>
            </a:r>
          </a:p>
          <a:p>
            <a:r>
              <a:rPr lang="en-US" sz="2400" dirty="0"/>
              <a:t>[Z]</a:t>
            </a:r>
            <a:r>
              <a:rPr lang="ru-RU" sz="2400" baseline="-25000" dirty="0"/>
              <a:t>п</a:t>
            </a:r>
            <a:r>
              <a:rPr lang="en-US" sz="2400" dirty="0"/>
              <a:t> = ?       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569444" y="5524319"/>
            <a:ext cx="400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[Z]</a:t>
            </a:r>
            <a:r>
              <a:rPr lang="ru-RU" sz="2400" baseline="-25000" dirty="0"/>
              <a:t>п</a:t>
            </a:r>
            <a:r>
              <a:rPr lang="en-US" sz="2400" dirty="0"/>
              <a:t> = 0,0100100110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127181" y="1416156"/>
                <a:ext cx="5281370" cy="50783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	</a:t>
                </a:r>
                <a:r>
                  <a:rPr lang="en-US" sz="2000" dirty="0"/>
                  <a:t>0,00000	     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0</a:t>
                </a:r>
              </a:p>
              <a:p>
                <a:r>
                  <a:rPr lang="en-US" sz="2000" dirty="0"/>
                  <a:t>			     </a:t>
                </a:r>
                <a:r>
                  <a:rPr lang="ru-RU" sz="2000" dirty="0"/>
                  <a:t>не меняем</a:t>
                </a:r>
              </a:p>
              <a:p>
                <a:r>
                  <a:rPr lang="en-US" sz="2000" dirty="0"/>
                  <a:t>	0,00000	     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1</a:t>
                </a:r>
              </a:p>
              <a:p>
                <a:r>
                  <a:rPr lang="en-US" sz="2000" dirty="0"/>
                  <a:t>	</a:t>
                </a:r>
                <a:r>
                  <a:rPr lang="ru-RU" sz="2000" dirty="0"/>
                  <a:t>	</a:t>
                </a:r>
                <a:r>
                  <a:rPr lang="en-US" sz="2000" dirty="0"/>
                  <a:t>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1</a:t>
                </a:r>
                <a:r>
                  <a:rPr lang="ru-RU" sz="2000" dirty="0"/>
                  <a:t> </a:t>
                </a:r>
                <a14:m>
                  <m:oMath xmlns:m="http://schemas.openxmlformats.org/officeDocument/2006/math">
                    <m:r>
                      <a:rPr lang="ru-RU" sz="20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000" dirty="0"/>
                  <a:t>2</a:t>
                </a:r>
                <a:r>
                  <a:rPr lang="en-US" sz="2000" baseline="30000" dirty="0"/>
                  <a:t>-1</a:t>
                </a:r>
              </a:p>
              <a:p>
                <a:r>
                  <a:rPr lang="en-US" sz="2000" dirty="0"/>
                  <a:t> 	1,01011	    	      -|X|</a:t>
                </a:r>
                <a:r>
                  <a:rPr lang="ru-RU" sz="2000" dirty="0"/>
                  <a:t> вычитаем</a:t>
                </a:r>
                <a:endParaRPr lang="en-US" sz="2000" dirty="0"/>
              </a:p>
              <a:p>
                <a:r>
                  <a:rPr lang="en-US" sz="2000" dirty="0"/>
                  <a:t>	1,010110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2</a:t>
                </a:r>
              </a:p>
              <a:p>
                <a:r>
                  <a:rPr lang="en-US" sz="2000" dirty="0"/>
                  <a:t>	</a:t>
                </a:r>
                <a:r>
                  <a:rPr lang="ru-RU" sz="2000" dirty="0"/>
                  <a:t>	</a:t>
                </a:r>
                <a:r>
                  <a:rPr lang="en-US" sz="2000" dirty="0"/>
                  <a:t>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2</a:t>
                </a:r>
                <a:r>
                  <a:rPr lang="ru-RU" sz="2000" dirty="0"/>
                  <a:t> </a:t>
                </a:r>
                <a14:m>
                  <m:oMath xmlns:m="http://schemas.openxmlformats.org/officeDocument/2006/math">
                    <m:r>
                      <a:rPr lang="ru-RU" sz="20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000" dirty="0"/>
                  <a:t>2</a:t>
                </a:r>
                <a:r>
                  <a:rPr lang="en-US" sz="2000" baseline="30000" dirty="0"/>
                  <a:t>-1</a:t>
                </a:r>
              </a:p>
              <a:p>
                <a:r>
                  <a:rPr lang="en-US" sz="2000" dirty="0"/>
                  <a:t>			     </a:t>
                </a:r>
                <a:r>
                  <a:rPr lang="ru-RU" sz="2000" dirty="0"/>
                  <a:t>не меняем</a:t>
                </a:r>
              </a:p>
              <a:p>
                <a:r>
                  <a:rPr lang="en-US" sz="2000" dirty="0"/>
                  <a:t>	</a:t>
                </a:r>
                <a:r>
                  <a:rPr lang="ru-RU" sz="2000" dirty="0"/>
                  <a:t>1</a:t>
                </a:r>
                <a:r>
                  <a:rPr lang="en-US" sz="2000" dirty="0"/>
                  <a:t>,1010110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3</a:t>
                </a:r>
              </a:p>
              <a:p>
                <a:r>
                  <a:rPr lang="en-US" sz="2000" dirty="0"/>
                  <a:t>	</a:t>
                </a:r>
                <a:r>
                  <a:rPr lang="ru-RU" sz="2000" dirty="0"/>
                  <a:t>	</a:t>
                </a:r>
                <a:r>
                  <a:rPr lang="en-US" sz="2000" dirty="0"/>
                  <a:t>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3</a:t>
                </a:r>
                <a:r>
                  <a:rPr lang="ru-RU" sz="2000" dirty="0"/>
                  <a:t> </a:t>
                </a:r>
                <a14:m>
                  <m:oMath xmlns:m="http://schemas.openxmlformats.org/officeDocument/2006/math">
                    <m:r>
                      <a:rPr lang="ru-RU" sz="20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000" dirty="0"/>
                  <a:t>2</a:t>
                </a:r>
                <a:r>
                  <a:rPr lang="en-US" sz="2000" baseline="30000" dirty="0"/>
                  <a:t>-1</a:t>
                </a:r>
              </a:p>
              <a:p>
                <a:r>
                  <a:rPr lang="en-US" sz="2000" dirty="0"/>
                  <a:t>			     </a:t>
                </a:r>
                <a:r>
                  <a:rPr lang="ru-RU" sz="2000" dirty="0"/>
                  <a:t>не меняем</a:t>
                </a:r>
              </a:p>
              <a:p>
                <a:r>
                  <a:rPr lang="en-US" sz="2000" dirty="0"/>
                  <a:t>	</a:t>
                </a:r>
                <a:r>
                  <a:rPr lang="ru-RU" sz="2000" dirty="0"/>
                  <a:t>1</a:t>
                </a:r>
                <a:r>
                  <a:rPr lang="en-US" sz="2000" dirty="0"/>
                  <a:t>,11010110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4</a:t>
                </a:r>
              </a:p>
              <a:p>
                <a:r>
                  <a:rPr lang="en-US" sz="2000" dirty="0"/>
                  <a:t>	</a:t>
                </a:r>
                <a:r>
                  <a:rPr lang="ru-RU" sz="2000" dirty="0"/>
                  <a:t>	</a:t>
                </a:r>
                <a:r>
                  <a:rPr lang="en-US" sz="2000" dirty="0"/>
                  <a:t>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4</a:t>
                </a:r>
                <a:r>
                  <a:rPr lang="ru-RU" sz="2000" dirty="0"/>
                  <a:t> </a:t>
                </a:r>
                <a14:m>
                  <m:oMath xmlns:m="http://schemas.openxmlformats.org/officeDocument/2006/math">
                    <m:r>
                      <a:rPr lang="ru-RU" sz="20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000" dirty="0"/>
                  <a:t>2</a:t>
                </a:r>
                <a:r>
                  <a:rPr lang="en-US" sz="2000" baseline="30000" dirty="0"/>
                  <a:t>-1</a:t>
                </a:r>
              </a:p>
              <a:p>
                <a:r>
                  <a:rPr lang="en-US" sz="2000" dirty="0"/>
                  <a:t>  	0,10101	     	     +|X|</a:t>
                </a:r>
                <a:r>
                  <a:rPr lang="ru-RU" sz="2000" dirty="0"/>
                  <a:t> прибавляем</a:t>
                </a:r>
                <a:endParaRPr lang="en-US" sz="2000" dirty="0"/>
              </a:p>
              <a:p>
                <a:r>
                  <a:rPr lang="en-US" sz="2000" dirty="0"/>
                  <a:t>	0,100100110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5</a:t>
                </a:r>
              </a:p>
              <a:p>
                <a:r>
                  <a:rPr lang="en-US" sz="2000" dirty="0"/>
                  <a:t>	</a:t>
                </a:r>
                <a:r>
                  <a:rPr lang="ru-RU" sz="2000" dirty="0"/>
                  <a:t>	</a:t>
                </a:r>
                <a:r>
                  <a:rPr lang="en-US" sz="2000" dirty="0"/>
                  <a:t>	     </a:t>
                </a:r>
                <a:r>
                  <a:rPr lang="en-US" sz="2000" i="1" dirty="0"/>
                  <a:t>S</a:t>
                </a:r>
                <a:r>
                  <a:rPr lang="en-US" sz="2000" baseline="-25000" dirty="0"/>
                  <a:t>5</a:t>
                </a:r>
                <a:r>
                  <a:rPr lang="ru-RU" sz="2000" dirty="0"/>
                  <a:t> </a:t>
                </a:r>
                <a14:m>
                  <m:oMath xmlns:m="http://schemas.openxmlformats.org/officeDocument/2006/math">
                    <m:r>
                      <a:rPr lang="ru-RU" sz="20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000" dirty="0"/>
                  <a:t>2</a:t>
                </a:r>
                <a:r>
                  <a:rPr lang="en-US" sz="2000" baseline="30000" dirty="0"/>
                  <a:t>-1</a:t>
                </a:r>
                <a:endParaRPr lang="ru-RU" sz="2000" baseline="300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181" y="1416156"/>
                <a:ext cx="5281370" cy="5078313"/>
              </a:xfrm>
              <a:prstGeom prst="rect">
                <a:avLst/>
              </a:prstGeom>
              <a:blipFill>
                <a:blip r:embed="rId25"/>
                <a:stretch>
                  <a:fillRect b="-12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Прямая соединительная линия 46"/>
          <p:cNvCxnSpPr/>
          <p:nvPr/>
        </p:nvCxnSpPr>
        <p:spPr>
          <a:xfrm flipH="1">
            <a:off x="2068845" y="2119066"/>
            <a:ext cx="191284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/>
          <p:cNvCxnSpPr/>
          <p:nvPr/>
        </p:nvCxnSpPr>
        <p:spPr>
          <a:xfrm flipH="1">
            <a:off x="2068844" y="5783425"/>
            <a:ext cx="191284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Прямая соединительная линия 48"/>
          <p:cNvCxnSpPr/>
          <p:nvPr/>
        </p:nvCxnSpPr>
        <p:spPr>
          <a:xfrm flipH="1">
            <a:off x="2068845" y="3053177"/>
            <a:ext cx="191284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/>
          <p:nvPr/>
        </p:nvCxnSpPr>
        <p:spPr>
          <a:xfrm flipH="1">
            <a:off x="2068844" y="3955313"/>
            <a:ext cx="191284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Прямая соединительная линия 50"/>
          <p:cNvCxnSpPr/>
          <p:nvPr/>
        </p:nvCxnSpPr>
        <p:spPr>
          <a:xfrm flipH="1">
            <a:off x="2068844" y="4887742"/>
            <a:ext cx="191284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27181" y="5388023"/>
            <a:ext cx="583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01</a:t>
            </a:r>
            <a:endParaRPr lang="ru-RU" sz="2000" dirty="0"/>
          </a:p>
        </p:txBody>
      </p:sp>
      <p:sp>
        <p:nvSpPr>
          <p:cNvPr id="52" name="TextBox 51"/>
          <p:cNvSpPr txBox="1"/>
          <p:nvPr/>
        </p:nvSpPr>
        <p:spPr>
          <a:xfrm>
            <a:off x="1127181" y="4481376"/>
            <a:ext cx="583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11</a:t>
            </a:r>
            <a:endParaRPr lang="ru-RU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1127181" y="3570350"/>
            <a:ext cx="583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11</a:t>
            </a:r>
            <a:endParaRPr lang="ru-RU" sz="2000" dirty="0"/>
          </a:p>
        </p:txBody>
      </p:sp>
      <p:sp>
        <p:nvSpPr>
          <p:cNvPr id="54" name="TextBox 53"/>
          <p:cNvSpPr txBox="1"/>
          <p:nvPr/>
        </p:nvSpPr>
        <p:spPr>
          <a:xfrm>
            <a:off x="1127181" y="1716262"/>
            <a:ext cx="583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00</a:t>
            </a:r>
            <a:endParaRPr lang="ru-RU" sz="2000" dirty="0"/>
          </a:p>
        </p:txBody>
      </p:sp>
      <p:sp>
        <p:nvSpPr>
          <p:cNvPr id="55" name="TextBox 54"/>
          <p:cNvSpPr txBox="1"/>
          <p:nvPr/>
        </p:nvSpPr>
        <p:spPr>
          <a:xfrm>
            <a:off x="1127181" y="2712316"/>
            <a:ext cx="583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10</a:t>
            </a:r>
            <a:endParaRPr lang="ru-RU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706491" y="5300087"/>
            <a:ext cx="35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56" name="TextBox 55"/>
          <p:cNvSpPr txBox="1"/>
          <p:nvPr/>
        </p:nvSpPr>
        <p:spPr>
          <a:xfrm>
            <a:off x="1707121" y="4317770"/>
            <a:ext cx="35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57" name="TextBox 56"/>
          <p:cNvSpPr txBox="1"/>
          <p:nvPr/>
        </p:nvSpPr>
        <p:spPr>
          <a:xfrm>
            <a:off x="1707121" y="3415635"/>
            <a:ext cx="35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58" name="TextBox 57"/>
          <p:cNvSpPr txBox="1"/>
          <p:nvPr/>
        </p:nvSpPr>
        <p:spPr>
          <a:xfrm>
            <a:off x="1711127" y="2470893"/>
            <a:ext cx="35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59" name="TextBox 58"/>
          <p:cNvSpPr txBox="1"/>
          <p:nvPr/>
        </p:nvSpPr>
        <p:spPr>
          <a:xfrm>
            <a:off x="1711127" y="1593004"/>
            <a:ext cx="35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 flipH="1" flipV="1">
            <a:off x="155998" y="899866"/>
            <a:ext cx="5436728" cy="390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817704" y="478884"/>
            <a:ext cx="2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91202" y="480098"/>
            <a:ext cx="2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,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89116" y="483940"/>
            <a:ext cx="2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48504" y="477355"/>
            <a:ext cx="2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401166" y="477355"/>
            <a:ext cx="2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554091" y="479546"/>
            <a:ext cx="2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706491" y="479547"/>
            <a:ext cx="2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2863" y="458952"/>
            <a:ext cx="100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</a:t>
            </a:r>
            <a:r>
              <a:rPr lang="en-US" sz="2400" baseline="30000" dirty="0"/>
              <a:t>14</a:t>
            </a:r>
            <a:r>
              <a:rPr lang="en-US" sz="2400" dirty="0"/>
              <a:t>/</a:t>
            </a:r>
            <a:r>
              <a:rPr lang="en-US" sz="2400" baseline="-25000" dirty="0"/>
              <a:t>32</a:t>
            </a:r>
            <a:endParaRPr lang="ru-RU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882440" y="479131"/>
            <a:ext cx="363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133740" y="458951"/>
            <a:ext cx="100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</a:t>
            </a:r>
            <a:r>
              <a:rPr lang="en-US" sz="2400" baseline="30000" dirty="0"/>
              <a:t>14</a:t>
            </a:r>
            <a:r>
              <a:rPr lang="en-US" sz="2400" dirty="0"/>
              <a:t>/</a:t>
            </a:r>
            <a:r>
              <a:rPr lang="en-US" sz="2400" baseline="-25000" dirty="0"/>
              <a:t>32</a:t>
            </a:r>
            <a:endParaRPr lang="ru-RU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2025137" y="2401284"/>
            <a:ext cx="462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0,</a:t>
            </a:r>
            <a:endParaRPr lang="ru-RU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2223658" y="2401284"/>
            <a:ext cx="320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0</a:t>
            </a:r>
            <a:endParaRPr lang="ru-RU" sz="2000" dirty="0"/>
          </a:p>
        </p:txBody>
      </p:sp>
      <p:sp>
        <p:nvSpPr>
          <p:cNvPr id="36" name="TextBox 35"/>
          <p:cNvSpPr txBox="1"/>
          <p:nvPr/>
        </p:nvSpPr>
        <p:spPr>
          <a:xfrm>
            <a:off x="2223658" y="2401284"/>
            <a:ext cx="11243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00000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044284" y="4224956"/>
            <a:ext cx="462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</a:t>
            </a:r>
            <a:r>
              <a:rPr lang="en-US" sz="2000" dirty="0"/>
              <a:t>,</a:t>
            </a:r>
            <a:endParaRPr lang="ru-RU" sz="2000" dirty="0"/>
          </a:p>
        </p:txBody>
      </p:sp>
      <p:sp>
        <p:nvSpPr>
          <p:cNvPr id="44" name="TextBox 43"/>
          <p:cNvSpPr txBox="1"/>
          <p:nvPr/>
        </p:nvSpPr>
        <p:spPr>
          <a:xfrm>
            <a:off x="2242805" y="4224956"/>
            <a:ext cx="320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242805" y="4222746"/>
            <a:ext cx="11243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1010110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035755" y="6025520"/>
            <a:ext cx="462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0,</a:t>
            </a:r>
            <a:endParaRPr lang="ru-RU" sz="2000" dirty="0"/>
          </a:p>
        </p:txBody>
      </p:sp>
      <p:sp>
        <p:nvSpPr>
          <p:cNvPr id="60" name="TextBox 59"/>
          <p:cNvSpPr txBox="1"/>
          <p:nvPr/>
        </p:nvSpPr>
        <p:spPr>
          <a:xfrm>
            <a:off x="2234276" y="6025520"/>
            <a:ext cx="320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0</a:t>
            </a:r>
            <a:endParaRPr lang="ru-RU" sz="2000" dirty="0"/>
          </a:p>
        </p:txBody>
      </p:sp>
      <p:sp>
        <p:nvSpPr>
          <p:cNvPr id="61" name="TextBox 60"/>
          <p:cNvSpPr txBox="1"/>
          <p:nvPr/>
        </p:nvSpPr>
        <p:spPr>
          <a:xfrm>
            <a:off x="2234275" y="6025520"/>
            <a:ext cx="13896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100100110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044284" y="5141221"/>
            <a:ext cx="462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</a:t>
            </a:r>
            <a:r>
              <a:rPr lang="en-US" sz="2000" dirty="0"/>
              <a:t>,</a:t>
            </a:r>
            <a:endParaRPr lang="ru-RU" sz="2000" dirty="0"/>
          </a:p>
        </p:txBody>
      </p:sp>
      <p:sp>
        <p:nvSpPr>
          <p:cNvPr id="63" name="TextBox 62"/>
          <p:cNvSpPr txBox="1"/>
          <p:nvPr/>
        </p:nvSpPr>
        <p:spPr>
          <a:xfrm>
            <a:off x="2242805" y="5141221"/>
            <a:ext cx="320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242805" y="5141221"/>
            <a:ext cx="1224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11010110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035754" y="3318048"/>
            <a:ext cx="462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</a:t>
            </a:r>
            <a:r>
              <a:rPr lang="en-US" sz="2000" dirty="0"/>
              <a:t>,</a:t>
            </a:r>
            <a:endParaRPr lang="ru-RU" sz="2000" dirty="0"/>
          </a:p>
        </p:txBody>
      </p:sp>
      <p:sp>
        <p:nvSpPr>
          <p:cNvPr id="66" name="TextBox 65"/>
          <p:cNvSpPr txBox="1"/>
          <p:nvPr/>
        </p:nvSpPr>
        <p:spPr>
          <a:xfrm>
            <a:off x="2234275" y="3318048"/>
            <a:ext cx="320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242805" y="3318048"/>
            <a:ext cx="11243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010110</a:t>
            </a:r>
          </a:p>
        </p:txBody>
      </p:sp>
      <p:pic>
        <p:nvPicPr>
          <p:cNvPr id="8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822381" y="-731674"/>
            <a:ext cx="609600" cy="609600"/>
          </a:xfrm>
          <a:prstGeom prst="rect">
            <a:avLst/>
          </a:prstGeom>
        </p:spPr>
      </p:pic>
      <p:pic>
        <p:nvPicPr>
          <p:cNvPr id="9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2241319" y="-717552"/>
            <a:ext cx="609600" cy="609600"/>
          </a:xfrm>
          <a:prstGeom prst="rect">
            <a:avLst/>
          </a:prstGeom>
        </p:spPr>
      </p:pic>
      <p:pic>
        <p:nvPicPr>
          <p:cNvPr id="12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531850" y="-697048"/>
            <a:ext cx="609600" cy="609600"/>
          </a:xfrm>
          <a:prstGeom prst="rect">
            <a:avLst/>
          </a:prstGeom>
        </p:spPr>
      </p:pic>
      <p:pic>
        <p:nvPicPr>
          <p:cNvPr id="13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5855200" y="-721410"/>
            <a:ext cx="609600" cy="609600"/>
          </a:xfrm>
          <a:prstGeom prst="rect">
            <a:avLst/>
          </a:prstGeom>
        </p:spPr>
      </p:pic>
      <p:pic>
        <p:nvPicPr>
          <p:cNvPr id="14" name="Записанный звук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3676891" y="-715680"/>
            <a:ext cx="609600" cy="609600"/>
          </a:xfrm>
          <a:prstGeom prst="rect">
            <a:avLst/>
          </a:prstGeom>
        </p:spPr>
      </p:pic>
      <p:pic>
        <p:nvPicPr>
          <p:cNvPr id="15" name="Записанный звук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0159681" y="-756414"/>
            <a:ext cx="609600" cy="609600"/>
          </a:xfrm>
          <a:prstGeom prst="rect">
            <a:avLst/>
          </a:prstGeom>
        </p:spPr>
      </p:pic>
      <p:pic>
        <p:nvPicPr>
          <p:cNvPr id="16" name="Записанный звук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55998" y="-756414"/>
            <a:ext cx="609600" cy="609600"/>
          </a:xfrm>
          <a:prstGeom prst="rect">
            <a:avLst/>
          </a:prstGeom>
        </p:spPr>
      </p:pic>
      <p:pic>
        <p:nvPicPr>
          <p:cNvPr id="17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2950788" y="-715680"/>
            <a:ext cx="609600" cy="609600"/>
          </a:xfrm>
          <a:prstGeom prst="rect">
            <a:avLst/>
          </a:prstGeom>
        </p:spPr>
      </p:pic>
      <p:pic>
        <p:nvPicPr>
          <p:cNvPr id="68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402994" y="-721410"/>
            <a:ext cx="609600" cy="609600"/>
          </a:xfrm>
          <a:prstGeom prst="rect">
            <a:avLst/>
          </a:prstGeom>
        </p:spPr>
      </p:pic>
      <p:pic>
        <p:nvPicPr>
          <p:cNvPr id="69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5112463" y="-731674"/>
            <a:ext cx="609600" cy="609600"/>
          </a:xfrm>
          <a:prstGeom prst="rect">
            <a:avLst/>
          </a:prstGeom>
        </p:spPr>
      </p:pic>
      <p:pic>
        <p:nvPicPr>
          <p:cNvPr id="70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6586207" y="-756414"/>
            <a:ext cx="609600" cy="609600"/>
          </a:xfrm>
          <a:prstGeom prst="rect">
            <a:avLst/>
          </a:prstGeom>
        </p:spPr>
      </p:pic>
      <p:pic>
        <p:nvPicPr>
          <p:cNvPr id="71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7269547" y="-756414"/>
            <a:ext cx="609600" cy="609600"/>
          </a:xfrm>
          <a:prstGeom prst="rect">
            <a:avLst/>
          </a:prstGeom>
        </p:spPr>
      </p:pic>
      <p:pic>
        <p:nvPicPr>
          <p:cNvPr id="72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7962380" y="-731674"/>
            <a:ext cx="609600" cy="609600"/>
          </a:xfrm>
          <a:prstGeom prst="rect">
            <a:avLst/>
          </a:prstGeom>
        </p:spPr>
      </p:pic>
      <p:pic>
        <p:nvPicPr>
          <p:cNvPr id="73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8714614" y="-756414"/>
            <a:ext cx="609600" cy="609600"/>
          </a:xfrm>
          <a:prstGeom prst="rect">
            <a:avLst/>
          </a:prstGeom>
        </p:spPr>
      </p:pic>
      <p:pic>
        <p:nvPicPr>
          <p:cNvPr id="74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9451382" y="-756414"/>
            <a:ext cx="609600" cy="609600"/>
          </a:xfrm>
          <a:prstGeom prst="rect">
            <a:avLst/>
          </a:prstGeom>
        </p:spPr>
      </p:pic>
      <p:pic>
        <p:nvPicPr>
          <p:cNvPr id="75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0926274" y="-731674"/>
            <a:ext cx="609600" cy="609600"/>
          </a:xfrm>
          <a:prstGeom prst="rect">
            <a:avLst/>
          </a:prstGeom>
        </p:spPr>
      </p:pic>
      <p:pic>
        <p:nvPicPr>
          <p:cNvPr id="76" name="Записанный звук">
            <a:hlinkClick r:id="" action="ppaction://media"/>
          </p:cNvPr>
          <p:cNvPicPr>
            <a:picLocks noChangeAspect="1"/>
          </p:cNvPicPr>
          <p:nvPr>
            <a:audioFile r:link="rId17"/>
            <p:extLst>
              <p:ext uri="{DAA4B4D4-6D71-4841-9C94-3DE7FCFB9230}">
                <p14:media xmlns:p14="http://schemas.microsoft.com/office/powerpoint/2010/main" r:embed="rId18">
                  <p14:trim end="379.9523"/>
                </p14:media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1791566" y="-706905"/>
            <a:ext cx="609600" cy="6096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586207" y="6025520"/>
            <a:ext cx="50449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Z = (256+32+4+2)/2</a:t>
            </a:r>
            <a:r>
              <a:rPr lang="en-US" sz="2400" baseline="30000" dirty="0"/>
              <a:t>10</a:t>
            </a:r>
            <a:r>
              <a:rPr lang="en-US" sz="2400" dirty="0"/>
              <a:t> = </a:t>
            </a:r>
            <a:r>
              <a:rPr lang="en-US" sz="2400" baseline="30000" dirty="0"/>
              <a:t>294</a:t>
            </a:r>
            <a:r>
              <a:rPr lang="en-US" sz="2400" dirty="0"/>
              <a:t>/</a:t>
            </a:r>
            <a:r>
              <a:rPr lang="en-US" sz="2400" baseline="-25000" dirty="0"/>
              <a:t>1024</a:t>
            </a:r>
            <a:endParaRPr lang="ru-RU" sz="2400" baseline="-25000" dirty="0"/>
          </a:p>
          <a:p>
            <a:endParaRPr lang="ru-RU" dirty="0"/>
          </a:p>
        </p:txBody>
      </p:sp>
      <p:pic>
        <p:nvPicPr>
          <p:cNvPr id="21" name="Записанный звук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2557363" y="-731674"/>
            <a:ext cx="609600" cy="609600"/>
          </a:xfrm>
          <a:prstGeom prst="rect">
            <a:avLst/>
          </a:prstGeom>
        </p:spPr>
      </p:pic>
      <p:pic>
        <p:nvPicPr>
          <p:cNvPr id="22" name="Записанный звук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3067465" y="-1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30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68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302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96296E-6 L 0.0181 -1.48148E-6 " pathEditMode="relative" rAng="0" ptsTypes="AA">
                                      <p:cBhvr>
                                        <p:cTn id="1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8" y="-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2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8" presetClass="emp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29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3.75E-6 -2.96296E-6 L -0.0181 -1.48148E-6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9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468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83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394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85185E-6 L 0.01041 1.85185E-6 " pathEditMode="relative" rAng="0" ptsTypes="AA">
                                      <p:cBhvr>
                                        <p:cTn id="66" dur="3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6" dur="283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7" dur="410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103"/>
                            </p:stCondLst>
                            <p:childTnLst>
                              <p:par>
                                <p:cTn id="9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4" dur="394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2.96296E-6 L 0.01041 -2.96296E-6 " pathEditMode="relative" rAng="0" ptsTypes="AA">
                                      <p:cBhvr>
                                        <p:cTn id="112" dur="3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2" dur="2836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3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3" dur="473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4730"/>
                            </p:stCondLst>
                            <p:childTnLst>
                              <p:par>
                                <p:cTn id="1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0" dur="3940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59259E-6 L 0.01041 2.59259E-6 " pathEditMode="relative" rAng="0" ptsTypes="AA">
                                      <p:cBhvr>
                                        <p:cTn id="158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0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8" dur="2836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9" dur="4730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8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4730"/>
                            </p:stCondLst>
                            <p:childTnLst>
                              <p:par>
                                <p:cTn id="18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9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4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6" dur="3940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4.81481E-6 L 0.01042 4.81481E-6 " pathEditMode="relative" rAng="0" ptsTypes="AA">
                                      <p:cBhvr>
                                        <p:cTn id="204" dur="3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0"/>
                                    </p:animMotion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4" dur="2836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1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5" dur="4219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8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4219"/>
                            </p:stCondLst>
                            <p:childTnLst>
                              <p:par>
                                <p:cTn id="2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5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0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2" dur="3940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3.7037E-7 L 0.01042 -3.7037E-7 " pathEditMode="relative" rAng="0" ptsTypes="AA">
                                      <p:cBhvr>
                                        <p:cTn id="250" dur="3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0"/>
                                    </p:animMotion>
                                  </p:childTnLst>
                                </p:cTn>
                              </p:par>
                              <p:par>
                                <p:cTn id="25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3940"/>
                            </p:stCondLst>
                            <p:childTnLst>
                              <p:par>
                                <p:cTn id="25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6" dur="219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3" dur="243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4" fill="hold">
                      <p:stCondLst>
                        <p:cond delay="indefinite"/>
                      </p:stCondLst>
                      <p:childTnLst>
                        <p:par>
                          <p:cTn id="265" fill="hold">
                            <p:stCondLst>
                              <p:cond delay="0"/>
                            </p:stCondLst>
                            <p:childTnLst>
                              <p:par>
                                <p:cTn id="26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1000"/>
                            </p:stCondLst>
                            <p:childTnLst>
                              <p:par>
                                <p:cTn id="27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1" dur="1526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100000">
                <p:cTn id="2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100000">
                <p:cTn id="2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100000">
                <p:cTn id="2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100000">
                <p:cTn id="2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100000">
                <p:cTn id="2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100000">
                <p:cTn id="2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100000">
                <p:cTn id="2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100000">
                <p:cTn id="2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  <p:audio>
              <p:cMediaNode vol="100000">
                <p:cTn id="2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  <p:audio>
              <p:cMediaNode vol="100000">
                <p:cTn id="2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  <p:audio>
              <p:cMediaNode vol="100000">
                <p:cTn id="2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"/>
                </p:tgtEl>
              </p:cMediaNode>
            </p:audio>
            <p:audio>
              <p:cMediaNode vol="100000">
                <p:cTn id="2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audio>
            <p:audio>
              <p:cMediaNode vol="100000">
                <p:cTn id="2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  <p:audio>
              <p:cMediaNode vol="100000">
                <p:cTn id="2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5"/>
                </p:tgtEl>
              </p:cMediaNode>
            </p:audio>
            <p:audio>
              <p:cMediaNode vol="40909">
                <p:cTn id="2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6"/>
                </p:tgtEl>
              </p:cMediaNode>
            </p:audio>
            <p:audio>
              <p:cMediaNode vol="80000">
                <p:cTn id="2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2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7" grpId="0"/>
      <p:bldP spid="5" grpId="0"/>
      <p:bldP spid="52" grpId="0"/>
      <p:bldP spid="53" grpId="0"/>
      <p:bldP spid="54" grpId="0"/>
      <p:bldP spid="55" grpId="0"/>
      <p:bldP spid="6" grpId="0"/>
      <p:bldP spid="56" grpId="0"/>
      <p:bldP spid="57" grpId="0"/>
      <p:bldP spid="58" grpId="0"/>
      <p:bldP spid="59" grpId="0"/>
      <p:bldP spid="24" grpId="0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10" grpId="0"/>
      <p:bldP spid="10" grpId="1"/>
      <p:bldP spid="11" grpId="0"/>
      <p:bldP spid="11" grpId="1"/>
      <p:bldP spid="11" grpId="2"/>
      <p:bldP spid="32" grpId="0"/>
      <p:bldP spid="32" grpId="1"/>
      <p:bldP spid="34" grpId="0"/>
      <p:bldP spid="35" grpId="0"/>
      <p:bldP spid="36" grpId="0"/>
      <p:bldP spid="36" grpId="1"/>
      <p:bldP spid="43" grpId="0"/>
      <p:bldP spid="44" grpId="0"/>
      <p:bldP spid="45" grpId="0"/>
      <p:bldP spid="45" grpId="1"/>
      <p:bldP spid="46" grpId="0"/>
      <p:bldP spid="60" grpId="0"/>
      <p:bldP spid="61" grpId="0"/>
      <p:bldP spid="61" grpId="1"/>
      <p:bldP spid="62" grpId="0"/>
      <p:bldP spid="63" grpId="0"/>
      <p:bldP spid="64" grpId="0"/>
      <p:bldP spid="64" grpId="1"/>
      <p:bldP spid="65" grpId="0"/>
      <p:bldP spid="66" grpId="0"/>
      <p:bldP spid="67" grpId="0"/>
      <p:bldP spid="67" grpId="1"/>
      <p:bldP spid="1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68177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/>
              <a:t>Умножение одновременно на два разряда множителя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3217" y="1491174"/>
            <a:ext cx="11830931" cy="51769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300" dirty="0"/>
              <a:t>Множитель разбивается на группы по два разряда. Выполняется анализ пары разрядов множителя, начиная с младшей. В зависимости от её значения выполняются следующие действия. </a:t>
            </a:r>
          </a:p>
          <a:p>
            <a:pPr marL="0" indent="0">
              <a:buNone/>
            </a:pPr>
            <a:r>
              <a:rPr lang="ru-RU" sz="2300" dirty="0"/>
              <a:t>При 00 = 0</a:t>
            </a:r>
            <a:r>
              <a:rPr lang="ru-RU" sz="2300" baseline="-25000" dirty="0"/>
              <a:t>4</a:t>
            </a:r>
            <a:r>
              <a:rPr lang="ru-RU" sz="2300" dirty="0"/>
              <a:t> производится сдвиг на два разряда вправо суммы частичных произведений. </a:t>
            </a:r>
          </a:p>
          <a:p>
            <a:pPr marL="0" indent="0">
              <a:buNone/>
            </a:pPr>
            <a:r>
              <a:rPr lang="ru-RU" sz="2300" dirty="0"/>
              <a:t>При 01 = 1</a:t>
            </a:r>
            <a:r>
              <a:rPr lang="ru-RU" sz="2300" baseline="-25000" dirty="0"/>
              <a:t>4</a:t>
            </a:r>
            <a:r>
              <a:rPr lang="ru-RU" sz="2300" dirty="0"/>
              <a:t> производится прибавление множимого к сумме частичных произведений, после чего сумма частичных произведений сдвигается на два разряда вправо. </a:t>
            </a:r>
          </a:p>
          <a:p>
            <a:pPr marL="0" indent="0">
              <a:buNone/>
            </a:pPr>
            <a:r>
              <a:rPr lang="ru-RU" sz="2300" dirty="0"/>
              <a:t>При 10 =2</a:t>
            </a:r>
            <a:r>
              <a:rPr lang="ru-RU" sz="2300" baseline="-25000" dirty="0"/>
              <a:t>4</a:t>
            </a:r>
            <a:r>
              <a:rPr lang="ru-RU" sz="2300" dirty="0"/>
              <a:t> производится прибавление удвоенного множимого (полученного путем сдвига влево модуля множимого |X|) к сумме частичных произведений, и после этого сумма частичных произведений сдвигается вправо на два разряда. </a:t>
            </a:r>
          </a:p>
          <a:p>
            <a:pPr marL="0" indent="0">
              <a:buNone/>
            </a:pPr>
            <a:r>
              <a:rPr lang="ru-RU" sz="2300" dirty="0"/>
              <a:t>При 11 = 3</a:t>
            </a:r>
            <a:r>
              <a:rPr lang="ru-RU" sz="2300" baseline="-25000" dirty="0"/>
              <a:t>4</a:t>
            </a:r>
            <a:r>
              <a:rPr lang="ru-RU" sz="2300" dirty="0"/>
              <a:t> к сумме частичных произведений необходимо добавить утроенное множимое. Вместо этого выполняем вычитание одинарного модуля множимого, а при анализе следующей пары разрядов вводим коррекцию + 1. Так как вес следующего четверичного разряда, состоящего из двух двоичных, в четыре раза превышает вес предыдущего разряда, то результат с учётом коррекции будет равен +4 – 1 = +3, что и требовалось получить.</a:t>
            </a:r>
          </a:p>
        </p:txBody>
      </p:sp>
    </p:spTree>
    <p:extLst>
      <p:ext uri="{BB962C8B-B14F-4D97-AF65-F5344CB8AC3E}">
        <p14:creationId xmlns:p14="http://schemas.microsoft.com/office/powerpoint/2010/main" val="424984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916" y="54485"/>
            <a:ext cx="119281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Пример</a:t>
            </a:r>
          </a:p>
          <a:p>
            <a:r>
              <a:rPr lang="en-US" sz="2400" dirty="0"/>
              <a:t>[X]</a:t>
            </a:r>
            <a:r>
              <a:rPr lang="ru-RU" sz="2400" baseline="-25000" dirty="0"/>
              <a:t>п</a:t>
            </a:r>
            <a:r>
              <a:rPr lang="en-US" sz="2400" baseline="-25000" dirty="0"/>
              <a:t> </a:t>
            </a:r>
            <a:r>
              <a:rPr lang="en-US" sz="2400" dirty="0"/>
              <a:t>= 0,1001 = </a:t>
            </a:r>
            <a:r>
              <a:rPr lang="en-US" sz="2400" baseline="30000" dirty="0"/>
              <a:t>9</a:t>
            </a:r>
            <a:r>
              <a:rPr lang="en-US" sz="2400" dirty="0"/>
              <a:t>/</a:t>
            </a:r>
            <a:r>
              <a:rPr lang="en-US" sz="2400" baseline="-25000" dirty="0"/>
              <a:t>16</a:t>
            </a:r>
            <a:r>
              <a:rPr lang="en-US" sz="2400" dirty="0"/>
              <a:t>                   [-|X|]</a:t>
            </a:r>
            <a:r>
              <a:rPr lang="ru-RU" sz="2400" baseline="-25000" dirty="0"/>
              <a:t>д</a:t>
            </a:r>
            <a:r>
              <a:rPr lang="en-US" sz="2400" dirty="0"/>
              <a:t> = 1,0111</a:t>
            </a:r>
          </a:p>
          <a:p>
            <a:r>
              <a:rPr lang="en-US" sz="2400" dirty="0"/>
              <a:t>[Y]</a:t>
            </a:r>
            <a:r>
              <a:rPr lang="ru-RU" sz="2400" baseline="-25000" dirty="0"/>
              <a:t>п</a:t>
            </a:r>
            <a:r>
              <a:rPr lang="en-US" sz="2400" dirty="0"/>
              <a:t> = 0,1101 = </a:t>
            </a:r>
            <a:r>
              <a:rPr lang="en-US" sz="2400" baseline="30000" dirty="0"/>
              <a:t>13</a:t>
            </a:r>
            <a:r>
              <a:rPr lang="en-US" sz="2400" dirty="0"/>
              <a:t>/</a:t>
            </a:r>
            <a:r>
              <a:rPr lang="en-US" sz="2400" baseline="-25000" dirty="0"/>
              <a:t>16</a:t>
            </a:r>
          </a:p>
          <a:p>
            <a:r>
              <a:rPr lang="en-US" sz="2400" dirty="0"/>
              <a:t>|Y| =   </a:t>
            </a:r>
            <a:r>
              <a:rPr lang="ru-RU" sz="2400" dirty="0"/>
              <a:t>             </a:t>
            </a:r>
            <a:r>
              <a:rPr lang="en-US" sz="2400" baseline="-25000" dirty="0"/>
              <a:t>2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48804" y="1579637"/>
            <a:ext cx="722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Анализ.пара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75466" y="1751132"/>
            <a:ext cx="8321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/>
              <a:t>коррекция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917635" y="6031478"/>
            <a:ext cx="3840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[Z]</a:t>
            </a:r>
            <a:r>
              <a:rPr lang="ru-RU" sz="2400" baseline="-25000" dirty="0"/>
              <a:t>п</a:t>
            </a:r>
            <a:r>
              <a:rPr lang="en-US" sz="2400" dirty="0"/>
              <a:t> = 0,01110101 = </a:t>
            </a:r>
            <a:r>
              <a:rPr lang="en-US" sz="2400" baseline="30000" dirty="0"/>
              <a:t>117</a:t>
            </a:r>
            <a:r>
              <a:rPr lang="en-US" sz="2400" dirty="0"/>
              <a:t>/</a:t>
            </a:r>
            <a:r>
              <a:rPr lang="en-US" sz="2400" baseline="-25000" dirty="0"/>
              <a:t>256</a:t>
            </a:r>
            <a:endParaRPr lang="ru-RU" sz="2400" baseline="-25000" dirty="0"/>
          </a:p>
        </p:txBody>
      </p:sp>
      <p:pic>
        <p:nvPicPr>
          <p:cNvPr id="35" name="Рисунок 34"/>
          <p:cNvPicPr>
            <a:picLocks noChangeAspect="1"/>
          </p:cNvPicPr>
          <p:nvPr/>
        </p:nvPicPr>
        <p:blipFill>
          <a:blip r:embed="rId43"/>
          <a:stretch>
            <a:fillRect/>
          </a:stretch>
        </p:blipFill>
        <p:spPr>
          <a:xfrm>
            <a:off x="3681973" y="1161803"/>
            <a:ext cx="219075" cy="66675"/>
          </a:xfrm>
          <a:prstGeom prst="rect">
            <a:avLst/>
          </a:prstGeom>
        </p:spPr>
      </p:pic>
      <p:pic>
        <p:nvPicPr>
          <p:cNvPr id="37" name="Рисунок 36"/>
          <p:cNvPicPr>
            <a:picLocks noChangeAspect="1"/>
          </p:cNvPicPr>
          <p:nvPr/>
        </p:nvPicPr>
        <p:blipFill>
          <a:blip r:embed="rId43"/>
          <a:stretch>
            <a:fillRect/>
          </a:stretch>
        </p:blipFill>
        <p:spPr>
          <a:xfrm>
            <a:off x="6915454" y="887174"/>
            <a:ext cx="219075" cy="66675"/>
          </a:xfrm>
          <a:prstGeom prst="rect">
            <a:avLst/>
          </a:prstGeom>
        </p:spPr>
      </p:pic>
      <p:pic>
        <p:nvPicPr>
          <p:cNvPr id="41" name="Рисунок 40"/>
          <p:cNvPicPr>
            <a:picLocks noChangeAspect="1"/>
          </p:cNvPicPr>
          <p:nvPr/>
        </p:nvPicPr>
        <p:blipFill>
          <a:blip r:embed="rId44"/>
          <a:stretch>
            <a:fillRect/>
          </a:stretch>
        </p:blipFill>
        <p:spPr>
          <a:xfrm>
            <a:off x="7133660" y="1265677"/>
            <a:ext cx="657225" cy="57150"/>
          </a:xfrm>
          <a:prstGeom prst="rect">
            <a:avLst/>
          </a:prstGeom>
        </p:spPr>
      </p:pic>
      <p:pic>
        <p:nvPicPr>
          <p:cNvPr id="39" name="Рисунок 38"/>
          <p:cNvPicPr>
            <a:picLocks noChangeAspect="1"/>
          </p:cNvPicPr>
          <p:nvPr/>
        </p:nvPicPr>
        <p:blipFill>
          <a:blip r:embed="rId45"/>
          <a:stretch>
            <a:fillRect/>
          </a:stretch>
        </p:blipFill>
        <p:spPr>
          <a:xfrm>
            <a:off x="1209079" y="1510364"/>
            <a:ext cx="266700" cy="123825"/>
          </a:xfrm>
          <a:prstGeom prst="rect">
            <a:avLst/>
          </a:prstGeom>
        </p:spPr>
      </p:pic>
      <p:pic>
        <p:nvPicPr>
          <p:cNvPr id="40" name="Рисунок 39"/>
          <p:cNvPicPr>
            <a:picLocks noChangeAspect="1"/>
          </p:cNvPicPr>
          <p:nvPr/>
        </p:nvPicPr>
        <p:blipFill>
          <a:blip r:embed="rId45"/>
          <a:stretch>
            <a:fillRect/>
          </a:stretch>
        </p:blipFill>
        <p:spPr>
          <a:xfrm>
            <a:off x="1510576" y="1505270"/>
            <a:ext cx="266700" cy="1238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470817" y="2012742"/>
                <a:ext cx="3728776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0,0000	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0</a:t>
                </a:r>
              </a:p>
              <a:p>
                <a:r>
                  <a:rPr lang="en-US" sz="2400" dirty="0"/>
                  <a:t>0,1001		+|X|</a:t>
                </a:r>
              </a:p>
              <a:p>
                <a:r>
                  <a:rPr lang="en-US" sz="2400" dirty="0"/>
                  <a:t>0,1001	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1</a:t>
                </a:r>
              </a:p>
              <a:p>
                <a:pPr lvl="1"/>
                <a:r>
                  <a:rPr lang="ru-RU" sz="2400" dirty="0"/>
                  <a:t>	</a:t>
                </a:r>
                <a:r>
                  <a:rPr lang="en-US" sz="2400" dirty="0"/>
                  <a:t>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1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sz="24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2</a:t>
                </a:r>
                <a:r>
                  <a:rPr lang="en-US" sz="2400" baseline="30000" dirty="0"/>
                  <a:t>-2</a:t>
                </a:r>
              </a:p>
              <a:p>
                <a:r>
                  <a:rPr lang="en-US" sz="2400" dirty="0"/>
                  <a:t>1,0111		-|X|</a:t>
                </a:r>
              </a:p>
              <a:p>
                <a:r>
                  <a:rPr lang="en-US" sz="2400" dirty="0"/>
                  <a:t>1,100101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2</a:t>
                </a:r>
              </a:p>
              <a:p>
                <a:r>
                  <a:rPr lang="ru-RU" sz="2400" dirty="0"/>
                  <a:t>	</a:t>
                </a:r>
                <a:r>
                  <a:rPr lang="en-US" sz="2400" dirty="0"/>
                  <a:t>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2</a:t>
                </a:r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sz="24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2</a:t>
                </a:r>
                <a:r>
                  <a:rPr lang="en-US" sz="2400" baseline="30000" dirty="0"/>
                  <a:t>-2</a:t>
                </a:r>
              </a:p>
              <a:p>
                <a:r>
                  <a:rPr lang="en-US" sz="2400" dirty="0"/>
                  <a:t>0,1001		+|X|</a:t>
                </a:r>
              </a:p>
              <a:p>
                <a:r>
                  <a:rPr lang="en-US" sz="2400" dirty="0"/>
                  <a:t>0,01110101</a:t>
                </a:r>
                <a:r>
                  <a:rPr lang="en-US" dirty="0"/>
                  <a:t>	</a:t>
                </a:r>
                <a:endParaRPr lang="ru-RU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0817" y="2012742"/>
                <a:ext cx="3728776" cy="3416320"/>
              </a:xfrm>
              <a:prstGeom prst="rect">
                <a:avLst/>
              </a:prstGeom>
              <a:blipFill>
                <a:blip r:embed="rId46"/>
                <a:stretch>
                  <a:fillRect l="-2451" t="-1426" b="-30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5" name="Прямая соединительная линия 44"/>
          <p:cNvCxnSpPr/>
          <p:nvPr/>
        </p:nvCxnSpPr>
        <p:spPr>
          <a:xfrm flipH="1" flipV="1">
            <a:off x="2470817" y="5000902"/>
            <a:ext cx="1639701" cy="89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/>
          <p:cNvCxnSpPr/>
          <p:nvPr/>
        </p:nvCxnSpPr>
        <p:spPr>
          <a:xfrm flipH="1" flipV="1">
            <a:off x="2470816" y="2750631"/>
            <a:ext cx="1639701" cy="89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/>
          <p:nvPr/>
        </p:nvCxnSpPr>
        <p:spPr>
          <a:xfrm flipH="1" flipV="1">
            <a:off x="2470817" y="3874654"/>
            <a:ext cx="1639701" cy="89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89731" y="2318353"/>
            <a:ext cx="549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01</a:t>
            </a:r>
            <a:endParaRPr lang="ru-RU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1826940" y="3490069"/>
            <a:ext cx="366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49" name="TextBox 48"/>
          <p:cNvSpPr txBox="1"/>
          <p:nvPr/>
        </p:nvSpPr>
        <p:spPr>
          <a:xfrm>
            <a:off x="990419" y="3474371"/>
            <a:ext cx="580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11</a:t>
            </a:r>
            <a:endParaRPr lang="ru-RU" sz="2400" dirty="0"/>
          </a:p>
        </p:txBody>
      </p:sp>
      <p:sp>
        <p:nvSpPr>
          <p:cNvPr id="50" name="TextBox 49"/>
          <p:cNvSpPr txBox="1"/>
          <p:nvPr/>
        </p:nvSpPr>
        <p:spPr>
          <a:xfrm>
            <a:off x="1081763" y="4603825"/>
            <a:ext cx="4665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51" name="TextBox 50"/>
          <p:cNvSpPr txBox="1"/>
          <p:nvPr/>
        </p:nvSpPr>
        <p:spPr>
          <a:xfrm>
            <a:off x="1790189" y="2322044"/>
            <a:ext cx="3783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52" name="TextBox 51"/>
          <p:cNvSpPr txBox="1"/>
          <p:nvPr/>
        </p:nvSpPr>
        <p:spPr>
          <a:xfrm>
            <a:off x="1697552" y="4603825"/>
            <a:ext cx="593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+1</a:t>
            </a:r>
            <a:endParaRPr lang="ru-RU" sz="2400" dirty="0"/>
          </a:p>
        </p:txBody>
      </p:sp>
      <p:sp>
        <p:nvSpPr>
          <p:cNvPr id="53" name="TextBox 52"/>
          <p:cNvSpPr txBox="1"/>
          <p:nvPr/>
        </p:nvSpPr>
        <p:spPr>
          <a:xfrm>
            <a:off x="2170809" y="4405621"/>
            <a:ext cx="3177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54" name="TextBox 53"/>
          <p:cNvSpPr txBox="1"/>
          <p:nvPr/>
        </p:nvSpPr>
        <p:spPr>
          <a:xfrm>
            <a:off x="2168572" y="2241274"/>
            <a:ext cx="4187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55" name="TextBox 54"/>
          <p:cNvSpPr txBox="1"/>
          <p:nvPr/>
        </p:nvSpPr>
        <p:spPr>
          <a:xfrm>
            <a:off x="2155221" y="3338478"/>
            <a:ext cx="348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7105085" y="487237"/>
            <a:ext cx="13609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1,01</a:t>
            </a:r>
          </a:p>
          <a:p>
            <a:r>
              <a:rPr lang="en-US" sz="2400" dirty="0"/>
              <a:t>0,10</a:t>
            </a:r>
          </a:p>
          <a:p>
            <a:r>
              <a:rPr lang="en-US" sz="2400" dirty="0"/>
              <a:t>0,31</a:t>
            </a:r>
            <a:endParaRPr lang="ru-RU" sz="2400" dirty="0"/>
          </a:p>
        </p:txBody>
      </p:sp>
      <p:sp>
        <p:nvSpPr>
          <p:cNvPr id="27" name="TextBox 26"/>
          <p:cNvSpPr txBox="1"/>
          <p:nvPr/>
        </p:nvSpPr>
        <p:spPr>
          <a:xfrm>
            <a:off x="890335" y="1165606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28666" y="1161803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,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9080" y="1166862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418594" y="1167962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266827" y="1162727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71305" y="1162166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464450" y="3113161"/>
            <a:ext cx="462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0,</a:t>
            </a:r>
            <a:endParaRPr lang="ru-RU" sz="2400" dirty="0"/>
          </a:p>
        </p:txBody>
      </p:sp>
      <p:sp>
        <p:nvSpPr>
          <p:cNvPr id="38" name="TextBox 37"/>
          <p:cNvSpPr txBox="1"/>
          <p:nvPr/>
        </p:nvSpPr>
        <p:spPr>
          <a:xfrm>
            <a:off x="2714654" y="3123709"/>
            <a:ext cx="62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r>
              <a:rPr lang="ru-RU" sz="2400" dirty="0"/>
              <a:t>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14654" y="3123709"/>
            <a:ext cx="11243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1001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464450" y="4194998"/>
            <a:ext cx="462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  <a:r>
              <a:rPr lang="en-US" sz="2400" dirty="0"/>
              <a:t>,</a:t>
            </a:r>
            <a:endParaRPr lang="ru-RU" sz="2400" dirty="0"/>
          </a:p>
        </p:txBody>
      </p:sp>
      <p:sp>
        <p:nvSpPr>
          <p:cNvPr id="44" name="TextBox 43"/>
          <p:cNvSpPr txBox="1"/>
          <p:nvPr/>
        </p:nvSpPr>
        <p:spPr>
          <a:xfrm>
            <a:off x="2714654" y="4205546"/>
            <a:ext cx="62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714654" y="4205545"/>
            <a:ext cx="1360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100101</a:t>
            </a:r>
          </a:p>
        </p:txBody>
      </p:sp>
      <p:pic>
        <p:nvPicPr>
          <p:cNvPr id="57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55998" y="-756414"/>
            <a:ext cx="609600" cy="609600"/>
          </a:xfrm>
          <a:prstGeom prst="rect">
            <a:avLst/>
          </a:prstGeom>
        </p:spPr>
      </p:pic>
      <p:pic>
        <p:nvPicPr>
          <p:cNvPr id="8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29880" y="-756414"/>
            <a:ext cx="609600" cy="609600"/>
          </a:xfrm>
          <a:prstGeom prst="rect">
            <a:avLst/>
          </a:prstGeom>
        </p:spPr>
      </p:pic>
      <p:pic>
        <p:nvPicPr>
          <p:cNvPr id="58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768357" y="-709910"/>
            <a:ext cx="609600" cy="609600"/>
          </a:xfrm>
          <a:prstGeom prst="rect">
            <a:avLst/>
          </a:prstGeom>
        </p:spPr>
      </p:pic>
      <p:pic>
        <p:nvPicPr>
          <p:cNvPr id="9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507342" y="-749629"/>
            <a:ext cx="609600" cy="609600"/>
          </a:xfrm>
          <a:prstGeom prst="rect">
            <a:avLst/>
          </a:prstGeom>
        </p:spPr>
      </p:pic>
      <p:pic>
        <p:nvPicPr>
          <p:cNvPr id="59" name="Записанный звук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3246327" y="-765297"/>
            <a:ext cx="609600" cy="609600"/>
          </a:xfrm>
          <a:prstGeom prst="rect">
            <a:avLst/>
          </a:prstGeom>
        </p:spPr>
      </p:pic>
      <p:pic>
        <p:nvPicPr>
          <p:cNvPr id="10" name="Записанный звук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074769" y="-727378"/>
            <a:ext cx="609600" cy="609600"/>
          </a:xfrm>
          <a:prstGeom prst="rect">
            <a:avLst/>
          </a:prstGeom>
        </p:spPr>
      </p:pic>
      <p:pic>
        <p:nvPicPr>
          <p:cNvPr id="60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854169" y="-682779"/>
            <a:ext cx="609600" cy="609600"/>
          </a:xfrm>
          <a:prstGeom prst="rect">
            <a:avLst/>
          </a:prstGeom>
        </p:spPr>
      </p:pic>
      <p:pic>
        <p:nvPicPr>
          <p:cNvPr id="11" name="Записанный звук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5696188" y="-749629"/>
            <a:ext cx="609600" cy="609600"/>
          </a:xfrm>
          <a:prstGeom prst="rect">
            <a:avLst/>
          </a:prstGeom>
        </p:spPr>
      </p:pic>
      <p:pic>
        <p:nvPicPr>
          <p:cNvPr id="12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462903" y="-765297"/>
            <a:ext cx="609600" cy="609600"/>
          </a:xfrm>
          <a:prstGeom prst="rect">
            <a:avLst/>
          </a:prstGeom>
        </p:spPr>
      </p:pic>
      <p:pic>
        <p:nvPicPr>
          <p:cNvPr id="13" name="Записанный звук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787085" y="-385853"/>
            <a:ext cx="609600" cy="609600"/>
          </a:xfrm>
          <a:prstGeom prst="rect">
            <a:avLst/>
          </a:prstGeom>
        </p:spPr>
      </p:pic>
      <p:pic>
        <p:nvPicPr>
          <p:cNvPr id="14" name="Записанный звук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912070" y="355811"/>
            <a:ext cx="609600" cy="609600"/>
          </a:xfrm>
          <a:prstGeom prst="rect">
            <a:avLst/>
          </a:prstGeom>
        </p:spPr>
      </p:pic>
      <p:pic>
        <p:nvPicPr>
          <p:cNvPr id="15" name="Записанный звук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890488" y="1228478"/>
            <a:ext cx="609600" cy="609600"/>
          </a:xfrm>
          <a:prstGeom prst="rect">
            <a:avLst/>
          </a:prstGeom>
        </p:spPr>
      </p:pic>
      <p:pic>
        <p:nvPicPr>
          <p:cNvPr id="16" name="Записанный звук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928577" y="2064441"/>
            <a:ext cx="609600" cy="609600"/>
          </a:xfrm>
          <a:prstGeom prst="rect">
            <a:avLst/>
          </a:prstGeom>
        </p:spPr>
      </p:pic>
      <p:pic>
        <p:nvPicPr>
          <p:cNvPr id="17" name="Записанный звук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928577" y="2880469"/>
            <a:ext cx="468108" cy="609600"/>
          </a:xfrm>
          <a:prstGeom prst="rect">
            <a:avLst/>
          </a:prstGeom>
        </p:spPr>
      </p:pic>
      <p:pic>
        <p:nvPicPr>
          <p:cNvPr id="18" name="Записанный звук">
            <a:hlinkClick r:id="" action="ppaction://media"/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3224317" y="3738588"/>
            <a:ext cx="609600" cy="6096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012427" y="1159601"/>
            <a:ext cx="1306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(0,31)</a:t>
            </a:r>
            <a:r>
              <a:rPr lang="en-US" sz="2400" baseline="-25000" dirty="0"/>
              <a:t>4</a:t>
            </a:r>
            <a:endParaRPr lang="ru-RU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3146809" y="1134527"/>
            <a:ext cx="1232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</a:t>
            </a:r>
            <a:r>
              <a:rPr lang="en-US" sz="2400" dirty="0"/>
              <a:t>1,11)</a:t>
            </a:r>
            <a:r>
              <a:rPr lang="en-US" sz="2400" baseline="-25000" dirty="0"/>
              <a:t>4</a:t>
            </a:r>
            <a:endParaRPr lang="ru-RU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4187760" y="1149430"/>
            <a:ext cx="24964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(1,01)</a:t>
            </a:r>
            <a:r>
              <a:rPr lang="en-US" sz="2400" baseline="-25000" dirty="0"/>
              <a:t>4</a:t>
            </a:r>
            <a:r>
              <a:rPr lang="en-US" sz="2400" dirty="0"/>
              <a:t> – (0,10)</a:t>
            </a:r>
            <a:r>
              <a:rPr lang="en-US" sz="2400" baseline="-25000" dirty="0"/>
              <a:t>4</a:t>
            </a:r>
            <a:endParaRPr lang="en-US" sz="2400" dirty="0"/>
          </a:p>
          <a:p>
            <a:endParaRPr lang="ru-RU" dirty="0"/>
          </a:p>
        </p:txBody>
      </p:sp>
      <p:pic>
        <p:nvPicPr>
          <p:cNvPr id="22" name="Записанный звук">
            <a:hlinkClick r:id="" action="ppaction://media"/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8146049" y="-923747"/>
            <a:ext cx="609600" cy="609600"/>
          </a:xfrm>
          <a:prstGeom prst="rect">
            <a:avLst/>
          </a:prstGeom>
        </p:spPr>
      </p:pic>
      <p:pic>
        <p:nvPicPr>
          <p:cNvPr id="23" name="Записанный звук">
            <a:hlinkClick r:id="" action="ppaction://media"/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028173" y="-987579"/>
            <a:ext cx="609600" cy="609600"/>
          </a:xfrm>
          <a:prstGeom prst="rect">
            <a:avLst/>
          </a:prstGeom>
        </p:spPr>
      </p:pic>
      <p:pic>
        <p:nvPicPr>
          <p:cNvPr id="24" name="Записанный звук">
            <a:hlinkClick r:id="" action="ppaction://media"/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986310" y="-923747"/>
            <a:ext cx="609600" cy="609600"/>
          </a:xfrm>
          <a:prstGeom prst="rect">
            <a:avLst/>
          </a:prstGeom>
        </p:spPr>
      </p:pic>
      <p:pic>
        <p:nvPicPr>
          <p:cNvPr id="25" name="Записанный звук">
            <a:hlinkClick r:id="" action="ppaction://media"/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0873551" y="-972272"/>
            <a:ext cx="609600" cy="609600"/>
          </a:xfrm>
          <a:prstGeom prst="rect">
            <a:avLst/>
          </a:prstGeom>
        </p:spPr>
      </p:pic>
      <p:pic>
        <p:nvPicPr>
          <p:cNvPr id="26" name="Записанный звук">
            <a:hlinkClick r:id="" action="ppaction://media"/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1660259" y="-867444"/>
            <a:ext cx="609600" cy="609600"/>
          </a:xfrm>
          <a:prstGeom prst="rect">
            <a:avLst/>
          </a:prstGeom>
        </p:spPr>
      </p:pic>
      <p:pic>
        <p:nvPicPr>
          <p:cNvPr id="33" name="Записанный звук">
            <a:hlinkClick r:id="" action="ppaction://media"/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706229" y="-10321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9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617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617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4126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743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243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236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387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5" dur="2687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272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373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731"/>
                            </p:stCondLst>
                            <p:childTnLst>
                              <p:par>
                                <p:cTn id="9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5" dur="373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0.02539 0.00023 " pathEditMode="relative" rAng="0" ptsTypes="AA">
                                      <p:cBhvr>
                                        <p:cTn id="113" dur="3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3" y="0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3" dur="2836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4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5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6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7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4" dur="733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7331"/>
                            </p:stCondLst>
                            <p:childTnLst>
                              <p:par>
                                <p:cTn id="1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0" dur="373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1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7.40741E-7 L 0.02539 0.00023 " pathEditMode="relative" rAng="0" ptsTypes="AA">
                                      <p:cBhvr>
                                        <p:cTn id="165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3" y="0"/>
                                    </p:animMotion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5" dur="224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6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4" dur="261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8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617"/>
                            </p:stCondLst>
                            <p:childTnLst>
                              <p:par>
                                <p:cTn id="18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3117"/>
                            </p:stCondLst>
                            <p:childTnLst>
                              <p:par>
                                <p:cTn id="19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7" dur="247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4" dur="239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2398"/>
                            </p:stCondLst>
                            <p:childTnLst>
                              <p:par>
                                <p:cTn id="20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7" dur="185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  <p:audio>
              <p:cMediaNode vol="100000">
                <p:cTn id="2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100000">
                <p:cTn id="2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audio>
              <p:cMediaNode vol="100000">
                <p:cTn id="2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100000">
                <p:cTn id="2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2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100000">
                <p:cTn id="2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2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100000">
                <p:cTn id="2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2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2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2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2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2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2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2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2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2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2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6" grpId="0"/>
      <p:bldP spid="7" grpId="0"/>
      <p:bldP spid="34" grpId="0"/>
      <p:bldP spid="48" grpId="0"/>
      <p:bldP spid="49" grpId="0"/>
      <p:bldP spid="50" grpId="0"/>
      <p:bldP spid="52" grpId="0"/>
      <p:bldP spid="53" grpId="0"/>
      <p:bldP spid="54" grpId="0"/>
      <p:bldP spid="55" grpId="0"/>
      <p:bldP spid="27" grpId="0"/>
      <p:bldP spid="29" grpId="0"/>
      <p:bldP spid="30" grpId="0"/>
      <p:bldP spid="31" grpId="0"/>
      <p:bldP spid="32" grpId="0"/>
      <p:bldP spid="36" grpId="0"/>
      <p:bldP spid="38" grpId="0"/>
      <p:bldP spid="42" grpId="0"/>
      <p:bldP spid="42" grpId="1"/>
      <p:bldP spid="43" grpId="0"/>
      <p:bldP spid="44" grpId="0"/>
      <p:bldP spid="56" grpId="0"/>
      <p:bldP spid="56" grpId="1"/>
      <p:bldP spid="19" grpId="0"/>
      <p:bldP spid="20" grpId="0"/>
      <p:bldP spid="2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732" y="0"/>
            <a:ext cx="90251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Пример</a:t>
            </a:r>
            <a:endParaRPr lang="en-US" sz="2400" dirty="0"/>
          </a:p>
          <a:p>
            <a:r>
              <a:rPr lang="en-US" sz="2400" dirty="0"/>
              <a:t>[X]</a:t>
            </a:r>
            <a:r>
              <a:rPr lang="ru-RU" sz="2400" baseline="-25000" dirty="0"/>
              <a:t>п</a:t>
            </a:r>
            <a:r>
              <a:rPr lang="en-US" sz="2400" dirty="0"/>
              <a:t> = 0,10101</a:t>
            </a:r>
            <a:r>
              <a:rPr lang="ru-RU" sz="2400" dirty="0"/>
              <a:t>1</a:t>
            </a:r>
            <a:r>
              <a:rPr lang="en-US" sz="2400" dirty="0"/>
              <a:t>        [-|X|]</a:t>
            </a:r>
            <a:r>
              <a:rPr lang="ru-RU" sz="2400" baseline="-25000" dirty="0"/>
              <a:t>д</a:t>
            </a:r>
            <a:r>
              <a:rPr lang="en-US" sz="2400" dirty="0"/>
              <a:t> = 1,0101</a:t>
            </a:r>
            <a:r>
              <a:rPr lang="ru-RU" sz="2400" dirty="0"/>
              <a:t>01</a:t>
            </a:r>
            <a:endParaRPr lang="en-US" sz="2400" dirty="0"/>
          </a:p>
          <a:p>
            <a:r>
              <a:rPr lang="en-US" sz="2400" dirty="0"/>
              <a:t>[Y]</a:t>
            </a:r>
            <a:r>
              <a:rPr lang="ru-RU" sz="2400" baseline="-25000" dirty="0"/>
              <a:t>п </a:t>
            </a:r>
            <a:r>
              <a:rPr lang="ru-RU" sz="2400" dirty="0"/>
              <a:t>= </a:t>
            </a:r>
            <a:r>
              <a:rPr lang="en-US" sz="2400" dirty="0"/>
              <a:t>0,</a:t>
            </a:r>
            <a:r>
              <a:rPr lang="ru-RU" sz="2400" dirty="0"/>
              <a:t>101101 </a:t>
            </a:r>
          </a:p>
          <a:p>
            <a:r>
              <a:rPr lang="en-US" sz="2400" dirty="0"/>
              <a:t>[Z]</a:t>
            </a:r>
            <a:r>
              <a:rPr lang="ru-RU" sz="2400" baseline="-25000" dirty="0"/>
              <a:t>п</a:t>
            </a:r>
            <a:r>
              <a:rPr lang="en-US" sz="2400" dirty="0"/>
              <a:t> = ?</a:t>
            </a:r>
            <a:endParaRPr lang="ru-RU" sz="2400" dirty="0"/>
          </a:p>
          <a:p>
            <a:r>
              <a:rPr lang="en-US" sz="2400" dirty="0"/>
              <a:t>|Y|</a:t>
            </a:r>
            <a:r>
              <a:rPr lang="ru-RU" sz="2400" baseline="-25000" dirty="0"/>
              <a:t> </a:t>
            </a:r>
            <a:r>
              <a:rPr lang="ru-RU" sz="2400" dirty="0"/>
              <a:t>=</a:t>
            </a:r>
            <a:r>
              <a:rPr lang="en-US" sz="2400" dirty="0"/>
              <a:t>                  </a:t>
            </a:r>
            <a:r>
              <a:rPr lang="en-US" sz="2400" baseline="-25000" dirty="0"/>
              <a:t>2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4035377" y="1511488"/>
            <a:ext cx="219075" cy="6667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5241363" y="1510401"/>
            <a:ext cx="193476" cy="5888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0"/>
          <a:stretch>
            <a:fillRect/>
          </a:stretch>
        </p:blipFill>
        <p:spPr>
          <a:xfrm>
            <a:off x="1027430" y="1815167"/>
            <a:ext cx="266700" cy="12382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0"/>
          <a:stretch>
            <a:fillRect/>
          </a:stretch>
        </p:blipFill>
        <p:spPr>
          <a:xfrm>
            <a:off x="1340560" y="1815167"/>
            <a:ext cx="266700" cy="12382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0"/>
          <a:stretch>
            <a:fillRect/>
          </a:stretch>
        </p:blipFill>
        <p:spPr>
          <a:xfrm>
            <a:off x="1651772" y="1822705"/>
            <a:ext cx="266700" cy="123825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51"/>
          <a:stretch>
            <a:fillRect/>
          </a:stretch>
        </p:blipFill>
        <p:spPr>
          <a:xfrm>
            <a:off x="7913710" y="1480400"/>
            <a:ext cx="790575" cy="85725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7720234" y="1147025"/>
            <a:ext cx="193476" cy="58884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1762043" y="2162047"/>
            <a:ext cx="8321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/>
              <a:t>коррекция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076928" y="2104044"/>
            <a:ext cx="722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Анализ.пара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501271" y="6006847"/>
            <a:ext cx="4600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[Z]</a:t>
            </a:r>
            <a:r>
              <a:rPr lang="ru-RU" sz="2800" baseline="-25000" dirty="0"/>
              <a:t>п</a:t>
            </a:r>
            <a:r>
              <a:rPr lang="en-US" sz="2800" dirty="0"/>
              <a:t> = 0,011110001111</a:t>
            </a:r>
            <a:endParaRPr lang="ru-RU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634784" y="2173747"/>
                <a:ext cx="4178461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0,000000	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0</a:t>
                </a:r>
              </a:p>
              <a:p>
                <a:r>
                  <a:rPr lang="en-US" sz="2400" dirty="0"/>
                  <a:t>0,101011		+|X|</a:t>
                </a:r>
              </a:p>
              <a:p>
                <a:r>
                  <a:rPr lang="en-US" sz="2400" dirty="0"/>
                  <a:t>0,101011	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1</a:t>
                </a:r>
              </a:p>
              <a:p>
                <a:r>
                  <a:rPr lang="ru-RU" sz="2400" dirty="0"/>
                  <a:t>	</a:t>
                </a:r>
                <a:r>
                  <a:rPr lang="en-US" sz="2400" dirty="0"/>
                  <a:t>	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1</a:t>
                </a:r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400" dirty="0"/>
                  <a:t>2</a:t>
                </a:r>
                <a:r>
                  <a:rPr lang="en-US" sz="2400" baseline="30000" dirty="0"/>
                  <a:t>-2</a:t>
                </a:r>
              </a:p>
              <a:p>
                <a:r>
                  <a:rPr lang="en-US" sz="2400" dirty="0"/>
                  <a:t>1,010101		-|X|</a:t>
                </a:r>
              </a:p>
              <a:p>
                <a:r>
                  <a:rPr lang="en-US" sz="2400" dirty="0"/>
                  <a:t>1,01111111	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2</a:t>
                </a:r>
              </a:p>
              <a:p>
                <a:r>
                  <a:rPr lang="ru-RU" sz="2400" dirty="0"/>
                  <a:t>	</a:t>
                </a:r>
                <a:r>
                  <a:rPr lang="en-US" sz="2400" dirty="0"/>
                  <a:t>	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2</a:t>
                </a:r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400" dirty="0"/>
                  <a:t>2</a:t>
                </a:r>
                <a:r>
                  <a:rPr lang="en-US" sz="2400" baseline="30000" dirty="0"/>
                  <a:t>-2</a:t>
                </a:r>
              </a:p>
              <a:p>
                <a:r>
                  <a:rPr lang="en-US" sz="2400" dirty="0"/>
                  <a:t>1,010101		-|X|</a:t>
                </a:r>
              </a:p>
              <a:p>
                <a:r>
                  <a:rPr lang="en-US" sz="2400" dirty="0"/>
                  <a:t>1,0011001111	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3</a:t>
                </a:r>
              </a:p>
              <a:p>
                <a:r>
                  <a:rPr lang="ru-RU" sz="2400" dirty="0"/>
                  <a:t>		</a:t>
                </a:r>
                <a:r>
                  <a:rPr lang="en-US" sz="2400" dirty="0"/>
                  <a:t>	</a:t>
                </a:r>
                <a:r>
                  <a:rPr lang="en-US" sz="2400" i="1" dirty="0"/>
                  <a:t>S</a:t>
                </a:r>
                <a:r>
                  <a:rPr lang="en-US" sz="2400" baseline="-25000" dirty="0"/>
                  <a:t>3</a:t>
                </a:r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400" dirty="0"/>
                  <a:t>2</a:t>
                </a:r>
                <a:r>
                  <a:rPr lang="en-US" sz="2400" baseline="30000" dirty="0"/>
                  <a:t>-2</a:t>
                </a:r>
              </a:p>
              <a:p>
                <a:r>
                  <a:rPr lang="en-US" sz="2400" dirty="0"/>
                  <a:t>0,101011		+|X|</a:t>
                </a:r>
              </a:p>
              <a:p>
                <a:r>
                  <a:rPr lang="en-US" sz="2400" dirty="0"/>
                  <a:t>0,011110001111	</a:t>
                </a:r>
                <a:endParaRPr lang="ru-RU" sz="24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4784" y="2173747"/>
                <a:ext cx="4178461" cy="4524315"/>
              </a:xfrm>
              <a:prstGeom prst="rect">
                <a:avLst/>
              </a:prstGeom>
              <a:blipFill>
                <a:blip r:embed="rId52"/>
                <a:stretch>
                  <a:fillRect l="-2187" t="-1078" b="-215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1178170" y="2517623"/>
            <a:ext cx="560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01</a:t>
            </a:r>
            <a:endParaRPr lang="ru-RU" sz="2400" dirty="0"/>
          </a:p>
        </p:txBody>
      </p:sp>
      <p:sp>
        <p:nvSpPr>
          <p:cNvPr id="55" name="TextBox 54"/>
          <p:cNvSpPr txBox="1"/>
          <p:nvPr/>
        </p:nvSpPr>
        <p:spPr>
          <a:xfrm>
            <a:off x="1215390" y="5806792"/>
            <a:ext cx="560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72" name="TextBox 71"/>
          <p:cNvSpPr txBox="1"/>
          <p:nvPr/>
        </p:nvSpPr>
        <p:spPr>
          <a:xfrm>
            <a:off x="1188685" y="4670821"/>
            <a:ext cx="560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10</a:t>
            </a:r>
            <a:endParaRPr lang="ru-RU" sz="2400" dirty="0"/>
          </a:p>
        </p:txBody>
      </p:sp>
      <p:sp>
        <p:nvSpPr>
          <p:cNvPr id="73" name="TextBox 72"/>
          <p:cNvSpPr txBox="1"/>
          <p:nvPr/>
        </p:nvSpPr>
        <p:spPr>
          <a:xfrm>
            <a:off x="1165722" y="3611059"/>
            <a:ext cx="560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11</a:t>
            </a:r>
            <a:endParaRPr lang="ru-RU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920495" y="3611059"/>
            <a:ext cx="358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74" name="TextBox 73"/>
          <p:cNvSpPr txBox="1"/>
          <p:nvPr/>
        </p:nvSpPr>
        <p:spPr>
          <a:xfrm>
            <a:off x="1920495" y="2517623"/>
            <a:ext cx="358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76" name="TextBox 75"/>
          <p:cNvSpPr txBox="1"/>
          <p:nvPr/>
        </p:nvSpPr>
        <p:spPr>
          <a:xfrm>
            <a:off x="1814532" y="4655087"/>
            <a:ext cx="606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+1</a:t>
            </a:r>
            <a:endParaRPr lang="ru-RU" sz="2400" dirty="0"/>
          </a:p>
        </p:txBody>
      </p:sp>
      <p:sp>
        <p:nvSpPr>
          <p:cNvPr id="77" name="TextBox 76"/>
          <p:cNvSpPr txBox="1"/>
          <p:nvPr/>
        </p:nvSpPr>
        <p:spPr>
          <a:xfrm>
            <a:off x="1793963" y="5805921"/>
            <a:ext cx="606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+1</a:t>
            </a:r>
            <a:endParaRPr lang="ru-RU" sz="2400" dirty="0"/>
          </a:p>
        </p:txBody>
      </p:sp>
      <p:sp>
        <p:nvSpPr>
          <p:cNvPr id="78" name="TextBox 77"/>
          <p:cNvSpPr txBox="1"/>
          <p:nvPr/>
        </p:nvSpPr>
        <p:spPr>
          <a:xfrm>
            <a:off x="2308431" y="3493771"/>
            <a:ext cx="4187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79" name="TextBox 78"/>
          <p:cNvSpPr txBox="1"/>
          <p:nvPr/>
        </p:nvSpPr>
        <p:spPr>
          <a:xfrm>
            <a:off x="2325988" y="4583050"/>
            <a:ext cx="4187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80" name="TextBox 79"/>
          <p:cNvSpPr txBox="1"/>
          <p:nvPr/>
        </p:nvSpPr>
        <p:spPr>
          <a:xfrm>
            <a:off x="2331872" y="2371582"/>
            <a:ext cx="448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sp>
        <p:nvSpPr>
          <p:cNvPr id="81" name="TextBox 80"/>
          <p:cNvSpPr txBox="1"/>
          <p:nvPr/>
        </p:nvSpPr>
        <p:spPr>
          <a:xfrm>
            <a:off x="2337551" y="5750970"/>
            <a:ext cx="4187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</a:t>
            </a:r>
            <a:endParaRPr lang="ru-RU" sz="2000" dirty="0"/>
          </a:p>
        </p:txBody>
      </p:sp>
      <p:cxnSp>
        <p:nvCxnSpPr>
          <p:cNvPr id="82" name="Прямая соединительная линия 81"/>
          <p:cNvCxnSpPr/>
          <p:nvPr/>
        </p:nvCxnSpPr>
        <p:spPr>
          <a:xfrm flipH="1" flipV="1">
            <a:off x="2634784" y="2961991"/>
            <a:ext cx="2234458" cy="8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Прямая соединительная линия 82"/>
          <p:cNvCxnSpPr/>
          <p:nvPr/>
        </p:nvCxnSpPr>
        <p:spPr>
          <a:xfrm flipH="1" flipV="1">
            <a:off x="2634784" y="6268457"/>
            <a:ext cx="2234458" cy="8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4" name="Прямая соединительная линия 83"/>
          <p:cNvCxnSpPr/>
          <p:nvPr/>
        </p:nvCxnSpPr>
        <p:spPr>
          <a:xfrm flipH="1" flipV="1">
            <a:off x="2634784" y="5166254"/>
            <a:ext cx="2234458" cy="8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Прямая соединительная линия 84"/>
          <p:cNvCxnSpPr/>
          <p:nvPr/>
        </p:nvCxnSpPr>
        <p:spPr>
          <a:xfrm flipH="1" flipV="1">
            <a:off x="2634784" y="4087088"/>
            <a:ext cx="2234458" cy="8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869812" y="708696"/>
            <a:ext cx="15948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1,001</a:t>
            </a:r>
          </a:p>
          <a:p>
            <a:r>
              <a:rPr lang="en-US" sz="2400" dirty="0"/>
              <a:t>0,110</a:t>
            </a:r>
          </a:p>
          <a:p>
            <a:r>
              <a:rPr lang="en-US" sz="2400" dirty="0"/>
              <a:t>0,231</a:t>
            </a:r>
            <a:endParaRPr lang="ru-RU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91803" y="1476078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0134" y="1472275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,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20548" y="1477334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77865" y="1478459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233712" y="1477288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368745" y="1477466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549379" y="1476078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697172" y="1474655"/>
            <a:ext cx="25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</a:p>
        </p:txBody>
      </p:sp>
      <p:pic>
        <p:nvPicPr>
          <p:cNvPr id="40" name="Рисунок 39"/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5059379" y="1510401"/>
            <a:ext cx="193476" cy="58884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2619480" y="3292894"/>
            <a:ext cx="462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0,</a:t>
            </a:r>
            <a:endParaRPr lang="ru-RU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2869317" y="3287657"/>
            <a:ext cx="62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r>
              <a:rPr lang="ru-RU" sz="2400" dirty="0"/>
              <a:t>0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869317" y="3287657"/>
            <a:ext cx="11243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101011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619113" y="4360682"/>
            <a:ext cx="462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  <a:r>
              <a:rPr lang="en-US" sz="2400" dirty="0"/>
              <a:t>,</a:t>
            </a:r>
            <a:endParaRPr lang="ru-RU" sz="2400" dirty="0"/>
          </a:p>
        </p:txBody>
      </p:sp>
      <p:sp>
        <p:nvSpPr>
          <p:cNvPr id="45" name="TextBox 44"/>
          <p:cNvSpPr txBox="1"/>
          <p:nvPr/>
        </p:nvSpPr>
        <p:spPr>
          <a:xfrm>
            <a:off x="2869317" y="4360118"/>
            <a:ext cx="62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69317" y="4360627"/>
            <a:ext cx="1479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01111111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634784" y="5473352"/>
            <a:ext cx="462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</a:t>
            </a:r>
            <a:r>
              <a:rPr lang="en-US" sz="2400" dirty="0"/>
              <a:t>,</a:t>
            </a:r>
            <a:endParaRPr lang="ru-RU" sz="2400" dirty="0"/>
          </a:p>
        </p:txBody>
      </p:sp>
      <p:sp>
        <p:nvSpPr>
          <p:cNvPr id="51" name="TextBox 50"/>
          <p:cNvSpPr txBox="1"/>
          <p:nvPr/>
        </p:nvSpPr>
        <p:spPr>
          <a:xfrm>
            <a:off x="2884988" y="5472788"/>
            <a:ext cx="62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11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884988" y="5473297"/>
            <a:ext cx="175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0011001111</a:t>
            </a:r>
          </a:p>
        </p:txBody>
      </p:sp>
      <p:pic>
        <p:nvPicPr>
          <p:cNvPr id="49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55998" y="-756414"/>
            <a:ext cx="609600" cy="609600"/>
          </a:xfrm>
          <a:prstGeom prst="rect">
            <a:avLst/>
          </a:prstGeom>
        </p:spPr>
      </p:pic>
      <p:pic>
        <p:nvPicPr>
          <p:cNvPr id="53" name="Записанный звук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929880" y="-756414"/>
            <a:ext cx="609600" cy="609600"/>
          </a:xfrm>
          <a:prstGeom prst="rect">
            <a:avLst/>
          </a:prstGeom>
        </p:spPr>
      </p:pic>
      <p:pic>
        <p:nvPicPr>
          <p:cNvPr id="54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768357" y="-709910"/>
            <a:ext cx="609600" cy="609600"/>
          </a:xfrm>
          <a:prstGeom prst="rect">
            <a:avLst/>
          </a:prstGeom>
        </p:spPr>
      </p:pic>
      <p:pic>
        <p:nvPicPr>
          <p:cNvPr id="56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2507342" y="-749629"/>
            <a:ext cx="609600" cy="609600"/>
          </a:xfrm>
          <a:prstGeom prst="rect">
            <a:avLst/>
          </a:prstGeom>
        </p:spPr>
      </p:pic>
      <p:pic>
        <p:nvPicPr>
          <p:cNvPr id="57" name="Записанный звук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3246327" y="-765297"/>
            <a:ext cx="609600" cy="609600"/>
          </a:xfrm>
          <a:prstGeom prst="rect">
            <a:avLst/>
          </a:prstGeom>
        </p:spPr>
      </p:pic>
      <p:pic>
        <p:nvPicPr>
          <p:cNvPr id="58" name="Записанный звук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4074769" y="-727378"/>
            <a:ext cx="609600" cy="609600"/>
          </a:xfrm>
          <a:prstGeom prst="rect">
            <a:avLst/>
          </a:prstGeom>
        </p:spPr>
      </p:pic>
      <p:pic>
        <p:nvPicPr>
          <p:cNvPr id="59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4823789" y="-773199"/>
            <a:ext cx="609600" cy="609600"/>
          </a:xfrm>
          <a:prstGeom prst="rect">
            <a:avLst/>
          </a:prstGeom>
        </p:spPr>
      </p:pic>
      <p:pic>
        <p:nvPicPr>
          <p:cNvPr id="60" name="Записанный звук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5552739" y="-762441"/>
            <a:ext cx="609600" cy="609600"/>
          </a:xfrm>
          <a:prstGeom prst="rect">
            <a:avLst/>
          </a:prstGeom>
        </p:spPr>
      </p:pic>
      <p:pic>
        <p:nvPicPr>
          <p:cNvPr id="13" name="Записанный звук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6312169" y="-748155"/>
            <a:ext cx="609600" cy="609600"/>
          </a:xfrm>
          <a:prstGeom prst="rect">
            <a:avLst/>
          </a:prstGeom>
        </p:spPr>
      </p:pic>
      <p:pic>
        <p:nvPicPr>
          <p:cNvPr id="61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7110634" y="-727378"/>
            <a:ext cx="609600" cy="609600"/>
          </a:xfrm>
          <a:prstGeom prst="rect">
            <a:avLst/>
          </a:prstGeom>
        </p:spPr>
      </p:pic>
      <p:pic>
        <p:nvPicPr>
          <p:cNvPr id="62" name="Записанный звук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7909099" y="-709910"/>
            <a:ext cx="609600" cy="609600"/>
          </a:xfrm>
          <a:prstGeom prst="rect">
            <a:avLst/>
          </a:prstGeom>
        </p:spPr>
      </p:pic>
      <p:pic>
        <p:nvPicPr>
          <p:cNvPr id="63" name="Записанный звук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8648084" y="-709910"/>
            <a:ext cx="609600" cy="609600"/>
          </a:xfrm>
          <a:prstGeom prst="rect">
            <a:avLst/>
          </a:prstGeom>
        </p:spPr>
      </p:pic>
      <p:pic>
        <p:nvPicPr>
          <p:cNvPr id="64" name="Записанный звук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2787085" y="-385853"/>
            <a:ext cx="609600" cy="609600"/>
          </a:xfrm>
          <a:prstGeom prst="rect">
            <a:avLst/>
          </a:prstGeom>
        </p:spPr>
      </p:pic>
      <p:pic>
        <p:nvPicPr>
          <p:cNvPr id="65" name="Записанный звук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2912070" y="355811"/>
            <a:ext cx="609600" cy="609600"/>
          </a:xfrm>
          <a:prstGeom prst="rect">
            <a:avLst/>
          </a:prstGeom>
        </p:spPr>
      </p:pic>
      <p:pic>
        <p:nvPicPr>
          <p:cNvPr id="8" name="Записанный звук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3013358" y="1324340"/>
            <a:ext cx="609600" cy="609600"/>
          </a:xfrm>
          <a:prstGeom prst="rect">
            <a:avLst/>
          </a:prstGeom>
        </p:spPr>
      </p:pic>
      <p:pic>
        <p:nvPicPr>
          <p:cNvPr id="15" name="Записанный звук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3091885" y="2030076"/>
            <a:ext cx="609600" cy="609600"/>
          </a:xfrm>
          <a:prstGeom prst="rect">
            <a:avLst/>
          </a:prstGeom>
        </p:spPr>
      </p:pic>
      <p:pic>
        <p:nvPicPr>
          <p:cNvPr id="66" name="Записанный звук">
            <a:hlinkClick r:id="" action="ppaction://media"/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2912070" y="3036241"/>
            <a:ext cx="609600" cy="609600"/>
          </a:xfrm>
          <a:prstGeom prst="rect">
            <a:avLst/>
          </a:prstGeom>
        </p:spPr>
      </p:pic>
      <p:pic>
        <p:nvPicPr>
          <p:cNvPr id="67" name="Записанный звук">
            <a:hlinkClick r:id="" action="ppaction://media"/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2787085" y="4004770"/>
            <a:ext cx="468108" cy="609600"/>
          </a:xfrm>
          <a:prstGeom prst="rect">
            <a:avLst/>
          </a:prstGeom>
        </p:spPr>
      </p:pic>
      <p:pic>
        <p:nvPicPr>
          <p:cNvPr id="18" name="Записанный звук">
            <a:hlinkClick r:id="" action="ppaction://media"/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2905838" y="5069435"/>
            <a:ext cx="609600" cy="6096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017250" y="1476078"/>
            <a:ext cx="1395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= (0,231)</a:t>
            </a:r>
            <a:r>
              <a:rPr lang="ru-RU" sz="2400" baseline="-25000" dirty="0"/>
              <a:t>4</a:t>
            </a:r>
            <a:endParaRPr lang="ru-RU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3278468" y="1473609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= (0,311)</a:t>
            </a:r>
            <a:r>
              <a:rPr lang="ru-RU" sz="2400" baseline="-25000" dirty="0"/>
              <a:t>4</a:t>
            </a:r>
            <a:endParaRPr lang="ru-RU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4542545" y="1467888"/>
            <a:ext cx="1165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= 1,111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505081" y="1453373"/>
            <a:ext cx="22918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= 1,001 – 0,110</a:t>
            </a:r>
            <a:endParaRPr lang="en-US" sz="2400" dirty="0"/>
          </a:p>
          <a:p>
            <a:endParaRPr lang="ru-RU" dirty="0"/>
          </a:p>
        </p:txBody>
      </p:sp>
      <p:pic>
        <p:nvPicPr>
          <p:cNvPr id="75" name="Записанный звук">
            <a:hlinkClick r:id="" action="ppaction://media"/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9536899" y="-848109"/>
            <a:ext cx="609600" cy="609600"/>
          </a:xfrm>
          <a:prstGeom prst="rect">
            <a:avLst/>
          </a:prstGeom>
        </p:spPr>
      </p:pic>
      <p:pic>
        <p:nvPicPr>
          <p:cNvPr id="86" name="Записанный звук">
            <a:hlinkClick r:id="" action="ppaction://media"/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0335364" y="-848109"/>
            <a:ext cx="609600" cy="609600"/>
          </a:xfrm>
          <a:prstGeom prst="rect">
            <a:avLst/>
          </a:prstGeom>
        </p:spPr>
      </p:pic>
      <p:pic>
        <p:nvPicPr>
          <p:cNvPr id="87" name="Записанный звук">
            <a:hlinkClick r:id="" action="ppaction://media"/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1094794" y="-805924"/>
            <a:ext cx="609600" cy="609600"/>
          </a:xfrm>
          <a:prstGeom prst="rect">
            <a:avLst/>
          </a:prstGeom>
        </p:spPr>
      </p:pic>
      <p:pic>
        <p:nvPicPr>
          <p:cNvPr id="88" name="Записанный звук">
            <a:hlinkClick r:id="" action="ppaction://media"/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1818413" y="-816152"/>
            <a:ext cx="854652" cy="609600"/>
          </a:xfrm>
          <a:prstGeom prst="rect">
            <a:avLst/>
          </a:prstGeom>
        </p:spPr>
      </p:pic>
      <p:pic>
        <p:nvPicPr>
          <p:cNvPr id="89" name="Записанный звук">
            <a:hlinkClick r:id="" action="ppaction://media"/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2782074" y="-1061214"/>
            <a:ext cx="361809" cy="609600"/>
          </a:xfrm>
          <a:prstGeom prst="rect">
            <a:avLst/>
          </a:prstGeom>
        </p:spPr>
      </p:pic>
      <p:pic>
        <p:nvPicPr>
          <p:cNvPr id="90" name="Записанный звук">
            <a:hlinkClick r:id="" action="ppaction://media"/>
          </p:cNvPr>
          <p:cNvPicPr>
            <a:picLocks noChangeAspect="1"/>
          </p:cNvPicPr>
          <p:nvPr>
            <a:audioFile r:link="rId42"/>
            <p:extLst>
              <p:ext uri="{DAA4B4D4-6D71-4841-9C94-3DE7FCFB9230}">
                <p14:media xmlns:p14="http://schemas.microsoft.com/office/powerpoint/2010/main" r:embed="rId41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3285584" y="-1014710"/>
            <a:ext cx="609600" cy="609600"/>
          </a:xfrm>
          <a:prstGeom prst="rect">
            <a:avLst/>
          </a:prstGeom>
        </p:spPr>
      </p:pic>
      <p:pic>
        <p:nvPicPr>
          <p:cNvPr id="91" name="Записанный звук">
            <a:hlinkClick r:id="" action="ppaction://media"/>
          </p:cNvPr>
          <p:cNvPicPr>
            <a:picLocks noChangeAspect="1"/>
          </p:cNvPicPr>
          <p:nvPr>
            <a:audioFile r:link="rId44"/>
            <p:extLst>
              <p:ext uri="{DAA4B4D4-6D71-4841-9C94-3DE7FCFB9230}">
                <p14:media xmlns:p14="http://schemas.microsoft.com/office/powerpoint/2010/main" r:embed="rId43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3895184" y="154815"/>
            <a:ext cx="609600" cy="609600"/>
          </a:xfrm>
          <a:prstGeom prst="rect">
            <a:avLst/>
          </a:prstGeom>
        </p:spPr>
      </p:pic>
      <p:pic>
        <p:nvPicPr>
          <p:cNvPr id="23" name="Записанный звук">
            <a:hlinkClick r:id="" action="ppaction://media"/>
          </p:cNvPr>
          <p:cNvPicPr>
            <a:picLocks noChangeAspect="1"/>
          </p:cNvPicPr>
          <p:nvPr>
            <a:audioFile r:link="rId46"/>
            <p:extLst>
              <p:ext uri="{DAA4B4D4-6D71-4841-9C94-3DE7FCFB9230}">
                <p14:media xmlns:p14="http://schemas.microsoft.com/office/powerpoint/2010/main" r:embed="rId45"/>
              </p:ext>
            </p:extLst>
          </p:nvPr>
        </p:nvPicPr>
        <p:blipFill>
          <a:blip r:embed="rId53"/>
          <a:stretch>
            <a:fillRect/>
          </a:stretch>
        </p:blipFill>
        <p:spPr>
          <a:xfrm>
            <a:off x="12950393" y="60372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25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8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617" fill="hold"/>
                                        <p:tgtEl>
                                          <p:spTgt spid="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617"/>
                            </p:stCondLst>
                            <p:childTnLst>
                              <p:par>
                                <p:cTn id="2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4126" fill="hold"/>
                                        <p:tgtEl>
                                          <p:spTgt spid="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743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243"/>
                            </p:stCondLst>
                            <p:childTnLst>
                              <p:par>
                                <p:cTn id="3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4126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1369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1869"/>
                            </p:stCondLst>
                            <p:childTnLst>
                              <p:par>
                                <p:cTn id="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735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2361" fill="hold"/>
                                        <p:tgtEl>
                                          <p:spTgt spid="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3871" fill="hold"/>
                                        <p:tgtEl>
                                          <p:spTgt spid="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3" dur="2687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2723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4" dur="3731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731"/>
                            </p:stCondLst>
                            <p:childTnLst>
                              <p:par>
                                <p:cTn id="10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1" dur="373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96296E-6 L 0.02539 0.00023 " pathEditMode="relative" rAng="0" ptsTypes="AA">
                                      <p:cBhvr>
                                        <p:cTn id="129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3" y="0"/>
                                    </p:animMotion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9" dur="2836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0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1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2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3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0" dur="7331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7331"/>
                            </p:stCondLst>
                            <p:childTnLst>
                              <p:par>
                                <p:cTn id="1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3" dur="373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4.44444E-6 L 0.02539 0.00024 " pathEditMode="relative" rAng="0" ptsTypes="AA">
                                      <p:cBhvr>
                                        <p:cTn id="181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3" y="0"/>
                                    </p:animMotion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1" dur="2836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2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3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4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5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2" dur="814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0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8143"/>
                            </p:stCondLst>
                            <p:childTnLst>
                              <p:par>
                                <p:cTn id="2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2" dur="373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2.96296E-6 L 0.02539 0.00023 " pathEditMode="relative" rAng="0" ptsTypes="AA">
                                      <p:cBhvr>
                                        <p:cTn id="230" dur="3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3" y="0"/>
                                    </p:animMotion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4" fill="hold">
                      <p:stCondLst>
                        <p:cond delay="indefinite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0" dur="2245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4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9" dur="247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2478"/>
                            </p:stCondLst>
                            <p:childTnLst>
                              <p:par>
                                <p:cTn id="25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9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2978"/>
                            </p:stCondLst>
                            <p:childTnLst>
                              <p:par>
                                <p:cTn id="26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2" dur="2478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9" dur="2398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0" fill="hold">
                            <p:stCondLst>
                              <p:cond delay="2398"/>
                            </p:stCondLst>
                            <p:childTnLst>
                              <p:par>
                                <p:cTn id="27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2" dur="185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audio>
              <p:cMediaNode vol="100000">
                <p:cTn id="2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  <p:audio>
              <p:cMediaNode vol="100000">
                <p:cTn id="2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100000">
                <p:cTn id="2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audio>
              <p:cMediaNode vol="100000">
                <p:cTn id="2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  <p:audio>
              <p:cMediaNode vol="80000">
                <p:cTn id="2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audio>
              <p:cMediaNode vol="100000">
                <p:cTn id="2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100000">
                <p:cTn id="2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2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100000">
                <p:cTn id="2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80000">
                <p:cTn id="2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audio>
              <p:cMediaNode vol="100000">
                <p:cTn id="2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  <p:audio>
              <p:cMediaNode vol="80000">
                <p:cTn id="2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>
                <p:cTn id="2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  <p:audio>
              <p:cMediaNode vol="80000">
                <p:cTn id="2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>
                <p:cTn id="2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  <p:audio>
              <p:cMediaNode vol="80000" mute="1">
                <p:cTn id="2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2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5"/>
                </p:tgtEl>
              </p:cMediaNode>
            </p:audio>
            <p:audio>
              <p:cMediaNode vol="80000">
                <p:cTn id="2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6"/>
                </p:tgtEl>
              </p:cMediaNode>
            </p:audio>
            <p:audio>
              <p:cMediaNode vol="80000">
                <p:cTn id="2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7"/>
                </p:tgtEl>
              </p:cMediaNode>
            </p:audio>
            <p:audio>
              <p:cMediaNode vol="80000">
                <p:cTn id="2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8"/>
                </p:tgtEl>
              </p:cMediaNode>
            </p:audio>
            <p:audio>
              <p:cMediaNode vol="80000">
                <p:cTn id="2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9"/>
                </p:tgtEl>
              </p:cMediaNode>
            </p:audio>
            <p:audio>
              <p:cMediaNode vol="80000">
                <p:cTn id="2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0"/>
                </p:tgtEl>
              </p:cMediaNode>
            </p:audio>
            <p:audio>
              <p:cMediaNode vol="80000">
                <p:cTn id="2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1"/>
                </p:tgtEl>
              </p:cMediaNode>
            </p:audio>
            <p:audio>
              <p:cMediaNode vol="80000">
                <p:cTn id="2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69" grpId="0"/>
      <p:bldP spid="70" grpId="0"/>
      <p:bldP spid="71" grpId="0"/>
      <p:bldP spid="3" grpId="0"/>
      <p:bldP spid="55" grpId="0"/>
      <p:bldP spid="72" grpId="0"/>
      <p:bldP spid="73" grpId="0"/>
      <p:bldP spid="4" grpId="0"/>
      <p:bldP spid="74" grpId="0"/>
      <p:bldP spid="76" grpId="0"/>
      <p:bldP spid="77" grpId="0"/>
      <p:bldP spid="78" grpId="0"/>
      <p:bldP spid="79" grpId="0"/>
      <p:bldP spid="80" grpId="0"/>
      <p:bldP spid="81" grpId="0"/>
      <p:bldP spid="12" grpId="0"/>
      <p:bldP spid="34" grpId="0"/>
      <p:bldP spid="35" grpId="0"/>
      <p:bldP spid="36" grpId="0"/>
      <p:bldP spid="37" grpId="0"/>
      <p:bldP spid="38" grpId="0"/>
      <p:bldP spid="39" grpId="0"/>
      <p:bldP spid="41" grpId="0"/>
      <p:bldP spid="42" grpId="0"/>
      <p:bldP spid="43" grpId="0"/>
      <p:bldP spid="43" grpId="1"/>
      <p:bldP spid="44" grpId="0"/>
      <p:bldP spid="45" grpId="0"/>
      <p:bldP spid="46" grpId="0"/>
      <p:bldP spid="46" grpId="1"/>
      <p:bldP spid="50" grpId="0"/>
      <p:bldP spid="51" grpId="0"/>
      <p:bldP spid="52" grpId="0"/>
      <p:bldP spid="52" grpId="1"/>
      <p:bldP spid="19" grpId="0"/>
      <p:bldP spid="20" grpId="0"/>
      <p:bldP spid="21" grpId="0"/>
      <p:bldP spid="2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7569" y="100575"/>
            <a:ext cx="11816862" cy="868416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/>
              <a:t>Аппаратные методы ускорения умножения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76181" y="842987"/>
            <a:ext cx="11704320" cy="7947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Основаны на использовании матрицы промежуточных результатов. Рассмотрим схему умножения на примере двух шестиразрядных чисел.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="" xmlns:a16="http://schemas.microsoft.com/office/drawing/2014/main" id="{DD474317-6B23-433D-8929-4A70668444CB}"/>
              </a:ext>
            </a:extLst>
          </p:cNvPr>
          <p:cNvSpPr/>
          <p:nvPr/>
        </p:nvSpPr>
        <p:spPr>
          <a:xfrm>
            <a:off x="510142" y="3003166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бъект 2">
            <a:extLst>
              <a:ext uri="{FF2B5EF4-FFF2-40B4-BE49-F238E27FC236}">
                <a16:creationId xmlns="" xmlns:a16="http://schemas.microsoft.com/office/drawing/2014/main" id="{A1FA09E8-15A3-4D3F-B1D7-A1CCAF0F6BCA}"/>
              </a:ext>
            </a:extLst>
          </p:cNvPr>
          <p:cNvSpPr txBox="1">
            <a:spLocks/>
          </p:cNvSpPr>
          <p:nvPr/>
        </p:nvSpPr>
        <p:spPr>
          <a:xfrm>
            <a:off x="0" y="1734807"/>
            <a:ext cx="12192000" cy="46508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/>
              <a:t>								           </a:t>
            </a:r>
            <a:r>
              <a:rPr lang="en-US" sz="2400" dirty="0"/>
              <a:t>         </a:t>
            </a:r>
            <a:r>
              <a:rPr lang="ru-RU" sz="2400" dirty="0"/>
              <a:t>Регистр множимого</a:t>
            </a: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				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			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		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	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	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	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4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="" xmlns:a16="http://schemas.microsoft.com/office/drawing/2014/main" id="{D99DF031-C7CB-47C8-B48C-48A2771BA119}"/>
              </a:ext>
            </a:extLst>
          </p:cNvPr>
          <p:cNvSpPr/>
          <p:nvPr/>
        </p:nvSpPr>
        <p:spPr>
          <a:xfrm>
            <a:off x="8512964" y="2424815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EA87EDE8-DD2D-47A8-BCB0-1BEA39E118FB}"/>
              </a:ext>
            </a:extLst>
          </p:cNvPr>
          <p:cNvSpPr/>
          <p:nvPr/>
        </p:nvSpPr>
        <p:spPr>
          <a:xfrm>
            <a:off x="9020669" y="2424815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="" xmlns:a16="http://schemas.microsoft.com/office/drawing/2014/main" id="{B28D4DF4-6B2A-4F61-8865-685E11118240}"/>
              </a:ext>
            </a:extLst>
          </p:cNvPr>
          <p:cNvSpPr/>
          <p:nvPr/>
        </p:nvSpPr>
        <p:spPr>
          <a:xfrm>
            <a:off x="9528374" y="2424815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="" xmlns:a16="http://schemas.microsoft.com/office/drawing/2014/main" id="{0592050C-2774-4426-BD89-16B0FBDCB868}"/>
              </a:ext>
            </a:extLst>
          </p:cNvPr>
          <p:cNvSpPr/>
          <p:nvPr/>
        </p:nvSpPr>
        <p:spPr>
          <a:xfrm>
            <a:off x="10036079" y="2424815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="" xmlns:a16="http://schemas.microsoft.com/office/drawing/2014/main" id="{ADDBF0E8-041E-4AA5-BBEC-D0FBD4BE3CC1}"/>
              </a:ext>
            </a:extLst>
          </p:cNvPr>
          <p:cNvSpPr/>
          <p:nvPr/>
        </p:nvSpPr>
        <p:spPr>
          <a:xfrm>
            <a:off x="10543784" y="2424815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083E4F06-C7B2-4051-A918-3A69302AD5A2}"/>
              </a:ext>
            </a:extLst>
          </p:cNvPr>
          <p:cNvSpPr/>
          <p:nvPr/>
        </p:nvSpPr>
        <p:spPr>
          <a:xfrm>
            <a:off x="11051489" y="2424815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="" xmlns:a16="http://schemas.microsoft.com/office/drawing/2014/main" id="{7AAC72E4-8014-4409-BCF8-98110C8D9086}"/>
              </a:ext>
            </a:extLst>
          </p:cNvPr>
          <p:cNvCxnSpPr>
            <a:cxnSpLocks/>
          </p:cNvCxnSpPr>
          <p:nvPr/>
        </p:nvCxnSpPr>
        <p:spPr>
          <a:xfrm>
            <a:off x="233916" y="5913402"/>
            <a:ext cx="11568224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683DBD4-6560-4383-88DB-8759E0C8CFE6}"/>
              </a:ext>
            </a:extLst>
          </p:cNvPr>
          <p:cNvSpPr txBox="1"/>
          <p:nvPr/>
        </p:nvSpPr>
        <p:spPr>
          <a:xfrm>
            <a:off x="510142" y="5924037"/>
            <a:ext cx="113475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11  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c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ru-RU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6BB1AEF3-68AE-42E3-A4EB-7882A4ABC4D0}"/>
              </a:ext>
            </a:extLst>
          </p:cNvPr>
          <p:cNvSpPr txBox="1"/>
          <p:nvPr/>
        </p:nvSpPr>
        <p:spPr>
          <a:xfrm>
            <a:off x="8067727" y="2403549"/>
            <a:ext cx="39367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   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   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  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  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   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E545D717-6A35-41AD-A787-E6B927DA15A1}"/>
              </a:ext>
            </a:extLst>
          </p:cNvPr>
          <p:cNvSpPr txBox="1"/>
          <p:nvPr/>
        </p:nvSpPr>
        <p:spPr>
          <a:xfrm>
            <a:off x="9306" y="2596043"/>
            <a:ext cx="553998" cy="3147237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r>
              <a:rPr lang="ru-RU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Регистр множителя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="" xmlns:a16="http://schemas.microsoft.com/office/drawing/2014/main" id="{2756E07D-B5A0-4494-8D26-77C8668078EE}"/>
              </a:ext>
            </a:extLst>
          </p:cNvPr>
          <p:cNvSpPr/>
          <p:nvPr/>
        </p:nvSpPr>
        <p:spPr>
          <a:xfrm>
            <a:off x="511026" y="3464832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="" xmlns:a16="http://schemas.microsoft.com/office/drawing/2014/main" id="{E3F4E511-2BE9-4EB2-9138-EB570ED0E5F2}"/>
              </a:ext>
            </a:extLst>
          </p:cNvPr>
          <p:cNvSpPr/>
          <p:nvPr/>
        </p:nvSpPr>
        <p:spPr>
          <a:xfrm>
            <a:off x="512353" y="3923413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="" xmlns:a16="http://schemas.microsoft.com/office/drawing/2014/main" id="{C9109FBA-766E-4541-8024-69F7DF8C1F84}"/>
              </a:ext>
            </a:extLst>
          </p:cNvPr>
          <p:cNvSpPr/>
          <p:nvPr/>
        </p:nvSpPr>
        <p:spPr>
          <a:xfrm>
            <a:off x="512352" y="4371682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="" xmlns:a16="http://schemas.microsoft.com/office/drawing/2014/main" id="{F2D3CB12-729B-4997-A4D9-9E597AB6A6B1}"/>
              </a:ext>
            </a:extLst>
          </p:cNvPr>
          <p:cNvSpPr/>
          <p:nvPr/>
        </p:nvSpPr>
        <p:spPr>
          <a:xfrm>
            <a:off x="511469" y="4824417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>
            <a:extLst>
              <a:ext uri="{FF2B5EF4-FFF2-40B4-BE49-F238E27FC236}">
                <a16:creationId xmlns="" xmlns:a16="http://schemas.microsoft.com/office/drawing/2014/main" id="{BF675FF3-F49C-4736-A89C-7800E6B213F3}"/>
              </a:ext>
            </a:extLst>
          </p:cNvPr>
          <p:cNvSpPr/>
          <p:nvPr/>
        </p:nvSpPr>
        <p:spPr>
          <a:xfrm>
            <a:off x="511910" y="5281087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EB856F3C-877D-4564-8F54-390370975FA0}"/>
              </a:ext>
            </a:extLst>
          </p:cNvPr>
          <p:cNvSpPr txBox="1"/>
          <p:nvPr/>
        </p:nvSpPr>
        <p:spPr>
          <a:xfrm>
            <a:off x="454543" y="2553513"/>
            <a:ext cx="553998" cy="3147237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ru-RU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ru-RU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ru-RU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ru-RU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ru-RU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ru-RU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ru-RU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ru-RU" sz="2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103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/>
      <p:bldP spid="15" grpId="0"/>
      <p:bldP spid="16" grpId="0"/>
      <p:bldP spid="17" grpId="0" animBg="1"/>
      <p:bldP spid="18" grpId="0" animBg="1"/>
      <p:bldP spid="19" grpId="0" animBg="1"/>
      <p:bldP spid="20" grpId="0" animBg="1"/>
      <p:bldP spid="21" grpId="0" animBg="1"/>
      <p:bldP spid="2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="" xmlns:a16="http://schemas.microsoft.com/office/drawing/2014/main" id="{C3F4EEDA-DF23-4EA8-84A7-6B03BCB407B0}"/>
              </a:ext>
            </a:extLst>
          </p:cNvPr>
          <p:cNvSpPr/>
          <p:nvPr/>
        </p:nvSpPr>
        <p:spPr>
          <a:xfrm>
            <a:off x="6477852" y="166164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="" xmlns:a16="http://schemas.microsoft.com/office/drawing/2014/main" id="{D99DF031-C7CB-47C8-B48C-48A2771BA119}"/>
              </a:ext>
            </a:extLst>
          </p:cNvPr>
          <p:cNvSpPr/>
          <p:nvPr/>
        </p:nvSpPr>
        <p:spPr>
          <a:xfrm>
            <a:off x="5732026" y="166164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="" xmlns:a16="http://schemas.microsoft.com/office/drawing/2014/main" id="{083E4F06-C7B2-4051-A918-3A69302AD5A2}"/>
              </a:ext>
            </a:extLst>
          </p:cNvPr>
          <p:cNvSpPr/>
          <p:nvPr/>
        </p:nvSpPr>
        <p:spPr>
          <a:xfrm>
            <a:off x="7230772" y="803496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>
            <a:extLst>
              <a:ext uri="{FF2B5EF4-FFF2-40B4-BE49-F238E27FC236}">
                <a16:creationId xmlns="" xmlns:a16="http://schemas.microsoft.com/office/drawing/2014/main" id="{6486AB0E-5D2A-4480-8A59-2E7F4BF643FB}"/>
              </a:ext>
            </a:extLst>
          </p:cNvPr>
          <p:cNvSpPr/>
          <p:nvPr/>
        </p:nvSpPr>
        <p:spPr>
          <a:xfrm>
            <a:off x="4979993" y="166164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 27">
            <a:extLst>
              <a:ext uri="{FF2B5EF4-FFF2-40B4-BE49-F238E27FC236}">
                <a16:creationId xmlns="" xmlns:a16="http://schemas.microsoft.com/office/drawing/2014/main" id="{574AEE7E-6AA0-43BA-ADA6-F98F7677315E}"/>
              </a:ext>
            </a:extLst>
          </p:cNvPr>
          <p:cNvSpPr/>
          <p:nvPr/>
        </p:nvSpPr>
        <p:spPr>
          <a:xfrm>
            <a:off x="4218435" y="166164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 28">
            <a:extLst>
              <a:ext uri="{FF2B5EF4-FFF2-40B4-BE49-F238E27FC236}">
                <a16:creationId xmlns="" xmlns:a16="http://schemas.microsoft.com/office/drawing/2014/main" id="{A1ED4F68-875E-4988-A845-7DE17304E98E}"/>
              </a:ext>
            </a:extLst>
          </p:cNvPr>
          <p:cNvSpPr/>
          <p:nvPr/>
        </p:nvSpPr>
        <p:spPr>
          <a:xfrm>
            <a:off x="3453442" y="166164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="" xmlns:a16="http://schemas.microsoft.com/office/drawing/2014/main" id="{314B0560-C724-4B94-8C2B-D63B9B0FA7F5}"/>
              </a:ext>
            </a:extLst>
          </p:cNvPr>
          <p:cNvCxnSpPr/>
          <p:nvPr/>
        </p:nvCxnSpPr>
        <p:spPr>
          <a:xfrm>
            <a:off x="8001855" y="714888"/>
            <a:ext cx="0" cy="9082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3BF625D1-1E74-4F14-8854-967BD5DFDBAF}"/>
              </a:ext>
            </a:extLst>
          </p:cNvPr>
          <p:cNvCxnSpPr>
            <a:cxnSpLocks/>
          </p:cNvCxnSpPr>
          <p:nvPr/>
        </p:nvCxnSpPr>
        <p:spPr>
          <a:xfrm flipV="1">
            <a:off x="7601140" y="60098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="" xmlns:a16="http://schemas.microsoft.com/office/drawing/2014/main" id="{3CC0CBD6-A376-4E38-89D6-4FC1792609F6}"/>
              </a:ext>
            </a:extLst>
          </p:cNvPr>
          <p:cNvCxnSpPr>
            <a:cxnSpLocks/>
          </p:cNvCxnSpPr>
          <p:nvPr/>
        </p:nvCxnSpPr>
        <p:spPr>
          <a:xfrm flipV="1">
            <a:off x="7382065" y="59746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Прямоугольник 34">
            <a:extLst>
              <a:ext uri="{FF2B5EF4-FFF2-40B4-BE49-F238E27FC236}">
                <a16:creationId xmlns="" xmlns:a16="http://schemas.microsoft.com/office/drawing/2014/main" id="{83412F83-D128-43B8-AF05-14E31B8CD5EE}"/>
              </a:ext>
            </a:extLst>
          </p:cNvPr>
          <p:cNvSpPr/>
          <p:nvPr/>
        </p:nvSpPr>
        <p:spPr>
          <a:xfrm>
            <a:off x="6474535" y="799976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="" xmlns:a16="http://schemas.microsoft.com/office/drawing/2014/main" id="{9B8B7F9F-BD0C-4228-94D6-D8088D8AA5F9}"/>
              </a:ext>
            </a:extLst>
          </p:cNvPr>
          <p:cNvCxnSpPr>
            <a:cxnSpLocks/>
          </p:cNvCxnSpPr>
          <p:nvPr/>
        </p:nvCxnSpPr>
        <p:spPr>
          <a:xfrm flipV="1">
            <a:off x="6844903" y="59746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="" xmlns:a16="http://schemas.microsoft.com/office/drawing/2014/main" id="{76E6BDD3-D508-4CF2-86CD-F20527BE095A}"/>
              </a:ext>
            </a:extLst>
          </p:cNvPr>
          <p:cNvCxnSpPr>
            <a:cxnSpLocks/>
          </p:cNvCxnSpPr>
          <p:nvPr/>
        </p:nvCxnSpPr>
        <p:spPr>
          <a:xfrm flipV="1">
            <a:off x="6625828" y="59394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Прямоугольник 37">
            <a:extLst>
              <a:ext uri="{FF2B5EF4-FFF2-40B4-BE49-F238E27FC236}">
                <a16:creationId xmlns="" xmlns:a16="http://schemas.microsoft.com/office/drawing/2014/main" id="{C0894D11-3E27-4CD3-A75D-292D3D9FC05B}"/>
              </a:ext>
            </a:extLst>
          </p:cNvPr>
          <p:cNvSpPr/>
          <p:nvPr/>
        </p:nvSpPr>
        <p:spPr>
          <a:xfrm>
            <a:off x="5743108" y="796456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9" name="Прямая соединительная линия 38">
            <a:extLst>
              <a:ext uri="{FF2B5EF4-FFF2-40B4-BE49-F238E27FC236}">
                <a16:creationId xmlns="" xmlns:a16="http://schemas.microsoft.com/office/drawing/2014/main" id="{23EAAAF9-517E-473A-B93D-C93DE697F951}"/>
              </a:ext>
            </a:extLst>
          </p:cNvPr>
          <p:cNvCxnSpPr>
            <a:cxnSpLocks/>
          </p:cNvCxnSpPr>
          <p:nvPr/>
        </p:nvCxnSpPr>
        <p:spPr>
          <a:xfrm flipV="1">
            <a:off x="6113476" y="59394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="" xmlns:a16="http://schemas.microsoft.com/office/drawing/2014/main" id="{38E01593-5EFA-4F70-AE69-D88357374A3D}"/>
              </a:ext>
            </a:extLst>
          </p:cNvPr>
          <p:cNvCxnSpPr>
            <a:cxnSpLocks/>
          </p:cNvCxnSpPr>
          <p:nvPr/>
        </p:nvCxnSpPr>
        <p:spPr>
          <a:xfrm flipV="1">
            <a:off x="5894401" y="59042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Прямоугольник 40">
            <a:extLst>
              <a:ext uri="{FF2B5EF4-FFF2-40B4-BE49-F238E27FC236}">
                <a16:creationId xmlns="" xmlns:a16="http://schemas.microsoft.com/office/drawing/2014/main" id="{C3B7E42D-BA5A-445E-A94A-242FC2536B17}"/>
              </a:ext>
            </a:extLst>
          </p:cNvPr>
          <p:cNvSpPr/>
          <p:nvPr/>
        </p:nvSpPr>
        <p:spPr>
          <a:xfrm>
            <a:off x="4980874" y="803496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2" name="Прямая соединительная линия 41">
            <a:extLst>
              <a:ext uri="{FF2B5EF4-FFF2-40B4-BE49-F238E27FC236}">
                <a16:creationId xmlns="" xmlns:a16="http://schemas.microsoft.com/office/drawing/2014/main" id="{5808A1D6-8F40-43AA-9009-6C4F0E789DF2}"/>
              </a:ext>
            </a:extLst>
          </p:cNvPr>
          <p:cNvCxnSpPr>
            <a:cxnSpLocks/>
          </p:cNvCxnSpPr>
          <p:nvPr/>
        </p:nvCxnSpPr>
        <p:spPr>
          <a:xfrm flipV="1">
            <a:off x="5351242" y="60098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Прямая соединительная линия 42">
            <a:extLst>
              <a:ext uri="{FF2B5EF4-FFF2-40B4-BE49-F238E27FC236}">
                <a16:creationId xmlns="" xmlns:a16="http://schemas.microsoft.com/office/drawing/2014/main" id="{A6A085F6-88E2-4ED4-8021-122F6B06671F}"/>
              </a:ext>
            </a:extLst>
          </p:cNvPr>
          <p:cNvCxnSpPr>
            <a:cxnSpLocks/>
          </p:cNvCxnSpPr>
          <p:nvPr/>
        </p:nvCxnSpPr>
        <p:spPr>
          <a:xfrm flipV="1">
            <a:off x="5132167" y="59746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Прямоугольник 43">
            <a:extLst>
              <a:ext uri="{FF2B5EF4-FFF2-40B4-BE49-F238E27FC236}">
                <a16:creationId xmlns="" xmlns:a16="http://schemas.microsoft.com/office/drawing/2014/main" id="{F28888D8-86A8-4D85-8642-63C8229AC519}"/>
              </a:ext>
            </a:extLst>
          </p:cNvPr>
          <p:cNvSpPr/>
          <p:nvPr/>
        </p:nvSpPr>
        <p:spPr>
          <a:xfrm>
            <a:off x="4220873" y="792936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5" name="Прямая соединительная линия 44">
            <a:extLst>
              <a:ext uri="{FF2B5EF4-FFF2-40B4-BE49-F238E27FC236}">
                <a16:creationId xmlns="" xmlns:a16="http://schemas.microsoft.com/office/drawing/2014/main" id="{BB473212-30F5-4D1D-9896-9E2D46F6F172}"/>
              </a:ext>
            </a:extLst>
          </p:cNvPr>
          <p:cNvCxnSpPr>
            <a:cxnSpLocks/>
          </p:cNvCxnSpPr>
          <p:nvPr/>
        </p:nvCxnSpPr>
        <p:spPr>
          <a:xfrm flipV="1">
            <a:off x="4591241" y="59042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="" xmlns:a16="http://schemas.microsoft.com/office/drawing/2014/main" id="{CB68BDF2-302C-433B-A3D8-3DB696AB4C7F}"/>
              </a:ext>
            </a:extLst>
          </p:cNvPr>
          <p:cNvCxnSpPr>
            <a:cxnSpLocks/>
          </p:cNvCxnSpPr>
          <p:nvPr/>
        </p:nvCxnSpPr>
        <p:spPr>
          <a:xfrm flipV="1">
            <a:off x="4372166" y="586906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Соединитель: уступ 50">
            <a:extLst>
              <a:ext uri="{FF2B5EF4-FFF2-40B4-BE49-F238E27FC236}">
                <a16:creationId xmlns="" xmlns:a16="http://schemas.microsoft.com/office/drawing/2014/main" id="{727A8298-C2E6-4495-A108-FC1D0444B78A}"/>
              </a:ext>
            </a:extLst>
          </p:cNvPr>
          <p:cNvCxnSpPr>
            <a:cxnSpLocks/>
            <a:endCxn id="13" idx="3"/>
          </p:cNvCxnSpPr>
          <p:nvPr/>
        </p:nvCxnSpPr>
        <p:spPr>
          <a:xfrm rot="10800000" flipV="1">
            <a:off x="6985557" y="1034327"/>
            <a:ext cx="254740" cy="858153"/>
          </a:xfrm>
          <a:prstGeom prst="bent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Соединитель: уступ 57">
            <a:extLst>
              <a:ext uri="{FF2B5EF4-FFF2-40B4-BE49-F238E27FC236}">
                <a16:creationId xmlns="" xmlns:a16="http://schemas.microsoft.com/office/drawing/2014/main" id="{96A4DDCD-0DD1-46E7-AF63-8A12BDBCCD03}"/>
              </a:ext>
            </a:extLst>
          </p:cNvPr>
          <p:cNvCxnSpPr>
            <a:cxnSpLocks/>
            <a:endCxn id="27" idx="3"/>
          </p:cNvCxnSpPr>
          <p:nvPr/>
        </p:nvCxnSpPr>
        <p:spPr>
          <a:xfrm rot="10800000" flipV="1">
            <a:off x="5487698" y="1027287"/>
            <a:ext cx="274460" cy="865193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Соединитель: уступ 62">
            <a:extLst>
              <a:ext uri="{FF2B5EF4-FFF2-40B4-BE49-F238E27FC236}">
                <a16:creationId xmlns="" xmlns:a16="http://schemas.microsoft.com/office/drawing/2014/main" id="{A814E34D-3F51-461B-A3BC-4F4C1820E16A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29427" y="1036681"/>
            <a:ext cx="274460" cy="865193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Соединитель: уступ 64">
            <a:extLst>
              <a:ext uri="{FF2B5EF4-FFF2-40B4-BE49-F238E27FC236}">
                <a16:creationId xmlns="" xmlns:a16="http://schemas.microsoft.com/office/drawing/2014/main" id="{C2950408-77E9-48A3-88AA-5E0C7088E4FF}"/>
              </a:ext>
            </a:extLst>
          </p:cNvPr>
          <p:cNvCxnSpPr>
            <a:cxnSpLocks/>
            <a:stCxn id="41" idx="1"/>
            <a:endCxn id="28" idx="3"/>
          </p:cNvCxnSpPr>
          <p:nvPr/>
        </p:nvCxnSpPr>
        <p:spPr>
          <a:xfrm rot="10800000" flipV="1">
            <a:off x="4726140" y="1034327"/>
            <a:ext cx="254734" cy="858153"/>
          </a:xfrm>
          <a:prstGeom prst="bentConnector3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Соединитель: уступ 70">
            <a:extLst>
              <a:ext uri="{FF2B5EF4-FFF2-40B4-BE49-F238E27FC236}">
                <a16:creationId xmlns="" xmlns:a16="http://schemas.microsoft.com/office/drawing/2014/main" id="{300B8E0D-C9E6-458B-9CBC-415BFD98FBF1}"/>
              </a:ext>
            </a:extLst>
          </p:cNvPr>
          <p:cNvCxnSpPr>
            <a:cxnSpLocks/>
            <a:endCxn id="29" idx="3"/>
          </p:cNvCxnSpPr>
          <p:nvPr/>
        </p:nvCxnSpPr>
        <p:spPr>
          <a:xfrm rot="10800000" flipV="1">
            <a:off x="3961147" y="1023767"/>
            <a:ext cx="317652" cy="868713"/>
          </a:xfrm>
          <a:prstGeom prst="bentConnector3">
            <a:avLst>
              <a:gd name="adj1" fmla="val 5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Прямая соединительная линия 75">
            <a:extLst>
              <a:ext uri="{FF2B5EF4-FFF2-40B4-BE49-F238E27FC236}">
                <a16:creationId xmlns="" xmlns:a16="http://schemas.microsoft.com/office/drawing/2014/main" id="{7CE36E44-EEF1-4575-BC65-A1B42A63EA7D}"/>
              </a:ext>
            </a:extLst>
          </p:cNvPr>
          <p:cNvCxnSpPr>
            <a:cxnSpLocks/>
          </p:cNvCxnSpPr>
          <p:nvPr/>
        </p:nvCxnSpPr>
        <p:spPr>
          <a:xfrm>
            <a:off x="4591241" y="1254600"/>
            <a:ext cx="0" cy="4070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Прямая соединительная линия 79">
            <a:extLst>
              <a:ext uri="{FF2B5EF4-FFF2-40B4-BE49-F238E27FC236}">
                <a16:creationId xmlns="" xmlns:a16="http://schemas.microsoft.com/office/drawing/2014/main" id="{A158CDDD-00A9-45E1-B1D4-F7BEF953ADDA}"/>
              </a:ext>
            </a:extLst>
          </p:cNvPr>
          <p:cNvCxnSpPr>
            <a:cxnSpLocks/>
          </p:cNvCxnSpPr>
          <p:nvPr/>
        </p:nvCxnSpPr>
        <p:spPr>
          <a:xfrm>
            <a:off x="4372166" y="1499192"/>
            <a:ext cx="0" cy="1624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Прямая соединительная линия 84">
            <a:extLst>
              <a:ext uri="{FF2B5EF4-FFF2-40B4-BE49-F238E27FC236}">
                <a16:creationId xmlns="" xmlns:a16="http://schemas.microsoft.com/office/drawing/2014/main" id="{DDE886A2-6CCE-4A79-85F0-58475A952FE3}"/>
              </a:ext>
            </a:extLst>
          </p:cNvPr>
          <p:cNvCxnSpPr>
            <a:cxnSpLocks/>
          </p:cNvCxnSpPr>
          <p:nvPr/>
        </p:nvCxnSpPr>
        <p:spPr>
          <a:xfrm>
            <a:off x="5351242" y="1262271"/>
            <a:ext cx="0" cy="4070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Прямая соединительная линия 85">
            <a:extLst>
              <a:ext uri="{FF2B5EF4-FFF2-40B4-BE49-F238E27FC236}">
                <a16:creationId xmlns="" xmlns:a16="http://schemas.microsoft.com/office/drawing/2014/main" id="{397F2FCB-5B80-4060-80FA-24F75B774E07}"/>
              </a:ext>
            </a:extLst>
          </p:cNvPr>
          <p:cNvCxnSpPr>
            <a:cxnSpLocks/>
          </p:cNvCxnSpPr>
          <p:nvPr/>
        </p:nvCxnSpPr>
        <p:spPr>
          <a:xfrm>
            <a:off x="5132167" y="1499192"/>
            <a:ext cx="0" cy="1701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Прямая соединительная линия 86">
            <a:extLst>
              <a:ext uri="{FF2B5EF4-FFF2-40B4-BE49-F238E27FC236}">
                <a16:creationId xmlns="" xmlns:a16="http://schemas.microsoft.com/office/drawing/2014/main" id="{79396B30-568E-4569-856A-BE2D26EC27BE}"/>
              </a:ext>
            </a:extLst>
          </p:cNvPr>
          <p:cNvCxnSpPr>
            <a:cxnSpLocks/>
          </p:cNvCxnSpPr>
          <p:nvPr/>
        </p:nvCxnSpPr>
        <p:spPr>
          <a:xfrm>
            <a:off x="6103952" y="1254600"/>
            <a:ext cx="0" cy="4070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Прямая соединительная линия 87">
            <a:extLst>
              <a:ext uri="{FF2B5EF4-FFF2-40B4-BE49-F238E27FC236}">
                <a16:creationId xmlns="" xmlns:a16="http://schemas.microsoft.com/office/drawing/2014/main" id="{4B0A30F7-63B4-48FB-A7C2-2E6CA1DBACC0}"/>
              </a:ext>
            </a:extLst>
          </p:cNvPr>
          <p:cNvCxnSpPr>
            <a:cxnSpLocks/>
          </p:cNvCxnSpPr>
          <p:nvPr/>
        </p:nvCxnSpPr>
        <p:spPr>
          <a:xfrm>
            <a:off x="5884877" y="1499192"/>
            <a:ext cx="0" cy="1624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Прямая соединительная линия 88">
            <a:extLst>
              <a:ext uri="{FF2B5EF4-FFF2-40B4-BE49-F238E27FC236}">
                <a16:creationId xmlns="" xmlns:a16="http://schemas.microsoft.com/office/drawing/2014/main" id="{991D8760-909C-403D-8DDF-18CCBBCB1240}"/>
              </a:ext>
            </a:extLst>
          </p:cNvPr>
          <p:cNvCxnSpPr>
            <a:cxnSpLocks/>
          </p:cNvCxnSpPr>
          <p:nvPr/>
        </p:nvCxnSpPr>
        <p:spPr>
          <a:xfrm>
            <a:off x="6844903" y="1254600"/>
            <a:ext cx="0" cy="4070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Прямая соединительная линия 89">
            <a:extLst>
              <a:ext uri="{FF2B5EF4-FFF2-40B4-BE49-F238E27FC236}">
                <a16:creationId xmlns="" xmlns:a16="http://schemas.microsoft.com/office/drawing/2014/main" id="{D35F93D5-C7BF-4FA2-A105-72FA8E75CF79}"/>
              </a:ext>
            </a:extLst>
          </p:cNvPr>
          <p:cNvCxnSpPr>
            <a:cxnSpLocks/>
          </p:cNvCxnSpPr>
          <p:nvPr/>
        </p:nvCxnSpPr>
        <p:spPr>
          <a:xfrm>
            <a:off x="6625828" y="1499192"/>
            <a:ext cx="0" cy="1624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Прямая со стрелкой 91">
            <a:extLst>
              <a:ext uri="{FF2B5EF4-FFF2-40B4-BE49-F238E27FC236}">
                <a16:creationId xmlns="" xmlns:a16="http://schemas.microsoft.com/office/drawing/2014/main" id="{2C0428D9-357E-496C-8F1C-034C86BDD67D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7484625" y="1265160"/>
            <a:ext cx="887" cy="6349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Прямоугольник 93">
            <a:extLst>
              <a:ext uri="{FF2B5EF4-FFF2-40B4-BE49-F238E27FC236}">
                <a16:creationId xmlns="" xmlns:a16="http://schemas.microsoft.com/office/drawing/2014/main" id="{9FE53F54-3D3F-4E17-9DFB-F261AE25673C}"/>
              </a:ext>
            </a:extLst>
          </p:cNvPr>
          <p:cNvSpPr/>
          <p:nvPr/>
        </p:nvSpPr>
        <p:spPr>
          <a:xfrm>
            <a:off x="5715407" y="258631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5" name="Прямоугольник 94">
            <a:extLst>
              <a:ext uri="{FF2B5EF4-FFF2-40B4-BE49-F238E27FC236}">
                <a16:creationId xmlns="" xmlns:a16="http://schemas.microsoft.com/office/drawing/2014/main" id="{8CD698DA-8EF8-4854-8CE6-F1B058D04D44}"/>
              </a:ext>
            </a:extLst>
          </p:cNvPr>
          <p:cNvSpPr/>
          <p:nvPr/>
        </p:nvSpPr>
        <p:spPr>
          <a:xfrm>
            <a:off x="4969581" y="258631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6" name="Прямоугольник 95">
            <a:extLst>
              <a:ext uri="{FF2B5EF4-FFF2-40B4-BE49-F238E27FC236}">
                <a16:creationId xmlns="" xmlns:a16="http://schemas.microsoft.com/office/drawing/2014/main" id="{431B33F7-B78E-4A90-8D09-80B0345EAC3F}"/>
              </a:ext>
            </a:extLst>
          </p:cNvPr>
          <p:cNvSpPr/>
          <p:nvPr/>
        </p:nvSpPr>
        <p:spPr>
          <a:xfrm>
            <a:off x="4217548" y="258631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7" name="Прямоугольник 96">
            <a:extLst>
              <a:ext uri="{FF2B5EF4-FFF2-40B4-BE49-F238E27FC236}">
                <a16:creationId xmlns="" xmlns:a16="http://schemas.microsoft.com/office/drawing/2014/main" id="{882E7ED1-8A96-4F9C-8F89-C90A5B416CC8}"/>
              </a:ext>
            </a:extLst>
          </p:cNvPr>
          <p:cNvSpPr/>
          <p:nvPr/>
        </p:nvSpPr>
        <p:spPr>
          <a:xfrm>
            <a:off x="3455990" y="258631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8" name="Прямоугольник 97">
            <a:extLst>
              <a:ext uri="{FF2B5EF4-FFF2-40B4-BE49-F238E27FC236}">
                <a16:creationId xmlns="" xmlns:a16="http://schemas.microsoft.com/office/drawing/2014/main" id="{A605EDD4-F8B9-4C38-A24B-77BCD8CF0E2B}"/>
              </a:ext>
            </a:extLst>
          </p:cNvPr>
          <p:cNvSpPr/>
          <p:nvPr/>
        </p:nvSpPr>
        <p:spPr>
          <a:xfrm>
            <a:off x="2729210" y="2581173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9" name="Соединитель: уступ 98">
            <a:extLst>
              <a:ext uri="{FF2B5EF4-FFF2-40B4-BE49-F238E27FC236}">
                <a16:creationId xmlns="" xmlns:a16="http://schemas.microsoft.com/office/drawing/2014/main" id="{570FC41C-9049-4E43-AC4A-164DFAF06A63}"/>
              </a:ext>
            </a:extLst>
          </p:cNvPr>
          <p:cNvCxnSpPr>
            <a:cxnSpLocks/>
            <a:endCxn id="94" idx="3"/>
          </p:cNvCxnSpPr>
          <p:nvPr/>
        </p:nvCxnSpPr>
        <p:spPr>
          <a:xfrm rot="10800000" flipV="1">
            <a:off x="6223112" y="1958997"/>
            <a:ext cx="254740" cy="858153"/>
          </a:xfrm>
          <a:prstGeom prst="bent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Соединитель: уступ 99">
            <a:extLst>
              <a:ext uri="{FF2B5EF4-FFF2-40B4-BE49-F238E27FC236}">
                <a16:creationId xmlns="" xmlns:a16="http://schemas.microsoft.com/office/drawing/2014/main" id="{7AF75A04-3A8E-4064-95FD-E7166104B55E}"/>
              </a:ext>
            </a:extLst>
          </p:cNvPr>
          <p:cNvCxnSpPr>
            <a:cxnSpLocks/>
            <a:endCxn id="96" idx="3"/>
          </p:cNvCxnSpPr>
          <p:nvPr/>
        </p:nvCxnSpPr>
        <p:spPr>
          <a:xfrm rot="10800000" flipV="1">
            <a:off x="4725253" y="1951957"/>
            <a:ext cx="274460" cy="865193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Соединитель: уступ 100">
            <a:extLst>
              <a:ext uri="{FF2B5EF4-FFF2-40B4-BE49-F238E27FC236}">
                <a16:creationId xmlns="" xmlns:a16="http://schemas.microsoft.com/office/drawing/2014/main" id="{37224987-70CA-4EBB-BCC9-840C9048F5A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66982" y="1961351"/>
            <a:ext cx="274460" cy="865193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Соединитель: уступ 101">
            <a:extLst>
              <a:ext uri="{FF2B5EF4-FFF2-40B4-BE49-F238E27FC236}">
                <a16:creationId xmlns="" xmlns:a16="http://schemas.microsoft.com/office/drawing/2014/main" id="{6F96ED6D-0E71-4C2E-AF0D-F3FEDB9346CD}"/>
              </a:ext>
            </a:extLst>
          </p:cNvPr>
          <p:cNvCxnSpPr>
            <a:cxnSpLocks/>
            <a:endCxn id="97" idx="3"/>
          </p:cNvCxnSpPr>
          <p:nvPr/>
        </p:nvCxnSpPr>
        <p:spPr>
          <a:xfrm rot="10800000" flipV="1">
            <a:off x="3963695" y="1958997"/>
            <a:ext cx="254734" cy="858153"/>
          </a:xfrm>
          <a:prstGeom prst="bentConnector3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Соединитель: уступ 102">
            <a:extLst>
              <a:ext uri="{FF2B5EF4-FFF2-40B4-BE49-F238E27FC236}">
                <a16:creationId xmlns="" xmlns:a16="http://schemas.microsoft.com/office/drawing/2014/main" id="{CAC45560-AB9A-48B3-AD5E-DE5D756F7304}"/>
              </a:ext>
            </a:extLst>
          </p:cNvPr>
          <p:cNvCxnSpPr>
            <a:cxnSpLocks/>
            <a:stCxn id="29" idx="1"/>
            <a:endCxn id="98" idx="3"/>
          </p:cNvCxnSpPr>
          <p:nvPr/>
        </p:nvCxnSpPr>
        <p:spPr>
          <a:xfrm rot="10800000" flipV="1">
            <a:off x="3236916" y="1892481"/>
            <a:ext cx="216527" cy="919524"/>
          </a:xfrm>
          <a:prstGeom prst="bentConnector3">
            <a:avLst>
              <a:gd name="adj1" fmla="val 5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Прямая соединительная линия 103">
            <a:extLst>
              <a:ext uri="{FF2B5EF4-FFF2-40B4-BE49-F238E27FC236}">
                <a16:creationId xmlns="" xmlns:a16="http://schemas.microsoft.com/office/drawing/2014/main" id="{014B7E88-964D-44D0-B666-5CC86DC1C7FE}"/>
              </a:ext>
            </a:extLst>
          </p:cNvPr>
          <p:cNvCxnSpPr>
            <a:cxnSpLocks/>
          </p:cNvCxnSpPr>
          <p:nvPr/>
        </p:nvCxnSpPr>
        <p:spPr>
          <a:xfrm>
            <a:off x="3828796" y="2130984"/>
            <a:ext cx="0" cy="4553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Прямая соединительная линия 104">
            <a:extLst>
              <a:ext uri="{FF2B5EF4-FFF2-40B4-BE49-F238E27FC236}">
                <a16:creationId xmlns="" xmlns:a16="http://schemas.microsoft.com/office/drawing/2014/main" id="{8F836379-5262-42C6-9981-CAF6848FF520}"/>
              </a:ext>
            </a:extLst>
          </p:cNvPr>
          <p:cNvCxnSpPr>
            <a:cxnSpLocks/>
          </p:cNvCxnSpPr>
          <p:nvPr/>
        </p:nvCxnSpPr>
        <p:spPr>
          <a:xfrm>
            <a:off x="3609721" y="2419439"/>
            <a:ext cx="0" cy="1668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Прямая соединительная линия 105">
            <a:extLst>
              <a:ext uri="{FF2B5EF4-FFF2-40B4-BE49-F238E27FC236}">
                <a16:creationId xmlns="" xmlns:a16="http://schemas.microsoft.com/office/drawing/2014/main" id="{A9B5426C-BE64-4FEC-9F4B-EEB2009E6138}"/>
              </a:ext>
            </a:extLst>
          </p:cNvPr>
          <p:cNvCxnSpPr>
            <a:cxnSpLocks/>
          </p:cNvCxnSpPr>
          <p:nvPr/>
        </p:nvCxnSpPr>
        <p:spPr>
          <a:xfrm>
            <a:off x="4588797" y="2130984"/>
            <a:ext cx="0" cy="463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Прямая соединительная линия 106">
            <a:extLst>
              <a:ext uri="{FF2B5EF4-FFF2-40B4-BE49-F238E27FC236}">
                <a16:creationId xmlns="" xmlns:a16="http://schemas.microsoft.com/office/drawing/2014/main" id="{27DA161E-8AEC-4FDC-A22E-968EC60458CC}"/>
              </a:ext>
            </a:extLst>
          </p:cNvPr>
          <p:cNvCxnSpPr>
            <a:cxnSpLocks/>
          </p:cNvCxnSpPr>
          <p:nvPr/>
        </p:nvCxnSpPr>
        <p:spPr>
          <a:xfrm flipH="1">
            <a:off x="4369722" y="2419439"/>
            <a:ext cx="887" cy="1745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Прямая со стрелкой 111">
            <a:extLst>
              <a:ext uri="{FF2B5EF4-FFF2-40B4-BE49-F238E27FC236}">
                <a16:creationId xmlns="" xmlns:a16="http://schemas.microsoft.com/office/drawing/2014/main" id="{5DC8D1C4-3D78-4CEE-8DB2-8A6F9AD5B86A}"/>
              </a:ext>
            </a:extLst>
          </p:cNvPr>
          <p:cNvCxnSpPr>
            <a:cxnSpLocks/>
          </p:cNvCxnSpPr>
          <p:nvPr/>
        </p:nvCxnSpPr>
        <p:spPr>
          <a:xfrm>
            <a:off x="6721401" y="2115642"/>
            <a:ext cx="887" cy="6349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Прямая соединительная линия 132">
            <a:extLst>
              <a:ext uri="{FF2B5EF4-FFF2-40B4-BE49-F238E27FC236}">
                <a16:creationId xmlns="" xmlns:a16="http://schemas.microsoft.com/office/drawing/2014/main" id="{00DDD7A9-3227-4C40-8959-D65747963D55}"/>
              </a:ext>
            </a:extLst>
          </p:cNvPr>
          <p:cNvCxnSpPr>
            <a:cxnSpLocks/>
          </p:cNvCxnSpPr>
          <p:nvPr/>
        </p:nvCxnSpPr>
        <p:spPr>
          <a:xfrm>
            <a:off x="5351242" y="2123313"/>
            <a:ext cx="0" cy="463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Прямая соединительная линия 133">
            <a:extLst>
              <a:ext uri="{FF2B5EF4-FFF2-40B4-BE49-F238E27FC236}">
                <a16:creationId xmlns="" xmlns:a16="http://schemas.microsoft.com/office/drawing/2014/main" id="{9AA77A95-9847-4C27-8C5F-72D8BDEFE90C}"/>
              </a:ext>
            </a:extLst>
          </p:cNvPr>
          <p:cNvCxnSpPr>
            <a:cxnSpLocks/>
          </p:cNvCxnSpPr>
          <p:nvPr/>
        </p:nvCxnSpPr>
        <p:spPr>
          <a:xfrm>
            <a:off x="5132167" y="2419439"/>
            <a:ext cx="0" cy="1668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Прямая соединительная линия 134">
            <a:extLst>
              <a:ext uri="{FF2B5EF4-FFF2-40B4-BE49-F238E27FC236}">
                <a16:creationId xmlns="" xmlns:a16="http://schemas.microsoft.com/office/drawing/2014/main" id="{603D003E-1ECA-4D3E-B33B-EA4581D65E02}"/>
              </a:ext>
            </a:extLst>
          </p:cNvPr>
          <p:cNvCxnSpPr>
            <a:cxnSpLocks/>
          </p:cNvCxnSpPr>
          <p:nvPr/>
        </p:nvCxnSpPr>
        <p:spPr>
          <a:xfrm>
            <a:off x="6086362" y="2130984"/>
            <a:ext cx="0" cy="463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Прямая соединительная линия 135">
            <a:extLst>
              <a:ext uri="{FF2B5EF4-FFF2-40B4-BE49-F238E27FC236}">
                <a16:creationId xmlns="" xmlns:a16="http://schemas.microsoft.com/office/drawing/2014/main" id="{C49E53E2-B62F-49C4-BA83-CD94EF0287CB}"/>
              </a:ext>
            </a:extLst>
          </p:cNvPr>
          <p:cNvCxnSpPr>
            <a:cxnSpLocks/>
          </p:cNvCxnSpPr>
          <p:nvPr/>
        </p:nvCxnSpPr>
        <p:spPr>
          <a:xfrm>
            <a:off x="5867287" y="2419439"/>
            <a:ext cx="0" cy="1745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7" name="Прямоугольник 136">
            <a:extLst>
              <a:ext uri="{FF2B5EF4-FFF2-40B4-BE49-F238E27FC236}">
                <a16:creationId xmlns="" xmlns:a16="http://schemas.microsoft.com/office/drawing/2014/main" id="{52FAFAA8-D166-40F6-9B39-CA5719AB9C1F}"/>
              </a:ext>
            </a:extLst>
          </p:cNvPr>
          <p:cNvSpPr/>
          <p:nvPr/>
        </p:nvSpPr>
        <p:spPr>
          <a:xfrm>
            <a:off x="4953849" y="3490571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8" name="Прямоугольник 137">
            <a:extLst>
              <a:ext uri="{FF2B5EF4-FFF2-40B4-BE49-F238E27FC236}">
                <a16:creationId xmlns="" xmlns:a16="http://schemas.microsoft.com/office/drawing/2014/main" id="{E4B8B7BC-6E17-4C87-99C3-F14923461DBB}"/>
              </a:ext>
            </a:extLst>
          </p:cNvPr>
          <p:cNvSpPr/>
          <p:nvPr/>
        </p:nvSpPr>
        <p:spPr>
          <a:xfrm>
            <a:off x="4208023" y="3490571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9" name="Прямоугольник 138">
            <a:extLst>
              <a:ext uri="{FF2B5EF4-FFF2-40B4-BE49-F238E27FC236}">
                <a16:creationId xmlns="" xmlns:a16="http://schemas.microsoft.com/office/drawing/2014/main" id="{3598E334-B8C5-41A5-9296-71729B056093}"/>
              </a:ext>
            </a:extLst>
          </p:cNvPr>
          <p:cNvSpPr/>
          <p:nvPr/>
        </p:nvSpPr>
        <p:spPr>
          <a:xfrm>
            <a:off x="3455990" y="3490571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0" name="Прямоугольник 139">
            <a:extLst>
              <a:ext uri="{FF2B5EF4-FFF2-40B4-BE49-F238E27FC236}">
                <a16:creationId xmlns="" xmlns:a16="http://schemas.microsoft.com/office/drawing/2014/main" id="{C7A375DD-51C0-4823-8020-AFA361DA0A76}"/>
              </a:ext>
            </a:extLst>
          </p:cNvPr>
          <p:cNvSpPr/>
          <p:nvPr/>
        </p:nvSpPr>
        <p:spPr>
          <a:xfrm>
            <a:off x="2694432" y="3490571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1" name="Прямоугольник 140">
            <a:extLst>
              <a:ext uri="{FF2B5EF4-FFF2-40B4-BE49-F238E27FC236}">
                <a16:creationId xmlns="" xmlns:a16="http://schemas.microsoft.com/office/drawing/2014/main" id="{EAD2C1E9-7F30-4D54-BE91-DC33C37528F7}"/>
              </a:ext>
            </a:extLst>
          </p:cNvPr>
          <p:cNvSpPr/>
          <p:nvPr/>
        </p:nvSpPr>
        <p:spPr>
          <a:xfrm>
            <a:off x="1937129" y="3490571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42" name="Соединитель: уступ 141">
            <a:extLst>
              <a:ext uri="{FF2B5EF4-FFF2-40B4-BE49-F238E27FC236}">
                <a16:creationId xmlns="" xmlns:a16="http://schemas.microsoft.com/office/drawing/2014/main" id="{62043E94-25AB-47A9-B061-18F830FB4A71}"/>
              </a:ext>
            </a:extLst>
          </p:cNvPr>
          <p:cNvCxnSpPr>
            <a:cxnSpLocks/>
            <a:endCxn id="137" idx="3"/>
          </p:cNvCxnSpPr>
          <p:nvPr/>
        </p:nvCxnSpPr>
        <p:spPr>
          <a:xfrm rot="10800000" flipV="1">
            <a:off x="5461554" y="2863249"/>
            <a:ext cx="254740" cy="858153"/>
          </a:xfrm>
          <a:prstGeom prst="bent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Соединитель: уступ 142">
            <a:extLst>
              <a:ext uri="{FF2B5EF4-FFF2-40B4-BE49-F238E27FC236}">
                <a16:creationId xmlns="" xmlns:a16="http://schemas.microsoft.com/office/drawing/2014/main" id="{53FCF679-B068-4633-8D2C-4DA875CB2934}"/>
              </a:ext>
            </a:extLst>
          </p:cNvPr>
          <p:cNvCxnSpPr>
            <a:cxnSpLocks/>
            <a:endCxn id="139" idx="3"/>
          </p:cNvCxnSpPr>
          <p:nvPr/>
        </p:nvCxnSpPr>
        <p:spPr>
          <a:xfrm rot="10800000" flipV="1">
            <a:off x="3963695" y="2856209"/>
            <a:ext cx="274460" cy="865193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Соединитель: уступ 143">
            <a:extLst>
              <a:ext uri="{FF2B5EF4-FFF2-40B4-BE49-F238E27FC236}">
                <a16:creationId xmlns="" xmlns:a16="http://schemas.microsoft.com/office/drawing/2014/main" id="{AC864AE9-47AE-4125-9CA6-AC9F3B5FEBEB}"/>
              </a:ext>
            </a:extLst>
          </p:cNvPr>
          <p:cNvCxnSpPr>
            <a:cxnSpLocks/>
          </p:cNvCxnSpPr>
          <p:nvPr/>
        </p:nvCxnSpPr>
        <p:spPr>
          <a:xfrm rot="10800000" flipV="1">
            <a:off x="4705424" y="2865603"/>
            <a:ext cx="274460" cy="865193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Соединитель: уступ 144">
            <a:extLst>
              <a:ext uri="{FF2B5EF4-FFF2-40B4-BE49-F238E27FC236}">
                <a16:creationId xmlns="" xmlns:a16="http://schemas.microsoft.com/office/drawing/2014/main" id="{235B191E-0C5D-4B88-A87B-A057425B1265}"/>
              </a:ext>
            </a:extLst>
          </p:cNvPr>
          <p:cNvCxnSpPr>
            <a:cxnSpLocks/>
            <a:endCxn id="140" idx="3"/>
          </p:cNvCxnSpPr>
          <p:nvPr/>
        </p:nvCxnSpPr>
        <p:spPr>
          <a:xfrm rot="10800000" flipV="1">
            <a:off x="3202137" y="2863249"/>
            <a:ext cx="254734" cy="858153"/>
          </a:xfrm>
          <a:prstGeom prst="bentConnector3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Соединитель: уступ 145">
            <a:extLst>
              <a:ext uri="{FF2B5EF4-FFF2-40B4-BE49-F238E27FC236}">
                <a16:creationId xmlns="" xmlns:a16="http://schemas.microsoft.com/office/drawing/2014/main" id="{3DF945E3-4862-4B22-9ABB-81FE948FE20C}"/>
              </a:ext>
            </a:extLst>
          </p:cNvPr>
          <p:cNvCxnSpPr>
            <a:cxnSpLocks/>
            <a:endCxn id="141" idx="3"/>
          </p:cNvCxnSpPr>
          <p:nvPr/>
        </p:nvCxnSpPr>
        <p:spPr>
          <a:xfrm rot="10800000" flipV="1">
            <a:off x="2444835" y="2796733"/>
            <a:ext cx="303141" cy="924670"/>
          </a:xfrm>
          <a:prstGeom prst="bentConnector3">
            <a:avLst>
              <a:gd name="adj1" fmla="val 5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Прямая соединительная линия 146">
            <a:extLst>
              <a:ext uri="{FF2B5EF4-FFF2-40B4-BE49-F238E27FC236}">
                <a16:creationId xmlns="" xmlns:a16="http://schemas.microsoft.com/office/drawing/2014/main" id="{F2D641B1-BD5B-4820-A9AE-B88CD2EC2B8A}"/>
              </a:ext>
            </a:extLst>
          </p:cNvPr>
          <p:cNvCxnSpPr>
            <a:cxnSpLocks/>
          </p:cNvCxnSpPr>
          <p:nvPr/>
        </p:nvCxnSpPr>
        <p:spPr>
          <a:xfrm>
            <a:off x="3067238" y="3035236"/>
            <a:ext cx="0" cy="4553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Прямая соединительная линия 147">
            <a:extLst>
              <a:ext uri="{FF2B5EF4-FFF2-40B4-BE49-F238E27FC236}">
                <a16:creationId xmlns="" xmlns:a16="http://schemas.microsoft.com/office/drawing/2014/main" id="{23C2CD68-D69B-42F8-A17A-07A4C9B83C0C}"/>
              </a:ext>
            </a:extLst>
          </p:cNvPr>
          <p:cNvCxnSpPr>
            <a:cxnSpLocks/>
          </p:cNvCxnSpPr>
          <p:nvPr/>
        </p:nvCxnSpPr>
        <p:spPr>
          <a:xfrm>
            <a:off x="2848163" y="3329372"/>
            <a:ext cx="0" cy="1611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Прямая соединительная линия 148">
            <a:extLst>
              <a:ext uri="{FF2B5EF4-FFF2-40B4-BE49-F238E27FC236}">
                <a16:creationId xmlns="" xmlns:a16="http://schemas.microsoft.com/office/drawing/2014/main" id="{65DCC0A9-A7BF-43AA-B93F-ABBBAB237AF8}"/>
              </a:ext>
            </a:extLst>
          </p:cNvPr>
          <p:cNvCxnSpPr>
            <a:cxnSpLocks/>
          </p:cNvCxnSpPr>
          <p:nvPr/>
        </p:nvCxnSpPr>
        <p:spPr>
          <a:xfrm>
            <a:off x="3827239" y="3035236"/>
            <a:ext cx="0" cy="463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Прямая соединительная линия 149">
            <a:extLst>
              <a:ext uri="{FF2B5EF4-FFF2-40B4-BE49-F238E27FC236}">
                <a16:creationId xmlns="" xmlns:a16="http://schemas.microsoft.com/office/drawing/2014/main" id="{385F4D60-2996-47C9-9D17-46B876C12A04}"/>
              </a:ext>
            </a:extLst>
          </p:cNvPr>
          <p:cNvCxnSpPr>
            <a:cxnSpLocks/>
          </p:cNvCxnSpPr>
          <p:nvPr/>
        </p:nvCxnSpPr>
        <p:spPr>
          <a:xfrm>
            <a:off x="3608164" y="3329372"/>
            <a:ext cx="0" cy="1688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Прямая со стрелкой 150">
            <a:extLst>
              <a:ext uri="{FF2B5EF4-FFF2-40B4-BE49-F238E27FC236}">
                <a16:creationId xmlns="" xmlns:a16="http://schemas.microsoft.com/office/drawing/2014/main" id="{F6D23655-502C-4F0B-8254-E3590B4C05C2}"/>
              </a:ext>
            </a:extLst>
          </p:cNvPr>
          <p:cNvCxnSpPr>
            <a:cxnSpLocks/>
          </p:cNvCxnSpPr>
          <p:nvPr/>
        </p:nvCxnSpPr>
        <p:spPr>
          <a:xfrm>
            <a:off x="5959843" y="3019894"/>
            <a:ext cx="887" cy="6349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2" name="Прямая соединительная линия 151">
            <a:extLst>
              <a:ext uri="{FF2B5EF4-FFF2-40B4-BE49-F238E27FC236}">
                <a16:creationId xmlns="" xmlns:a16="http://schemas.microsoft.com/office/drawing/2014/main" id="{DA67A6F2-28EC-4F9B-8F12-4A608E12F8BF}"/>
              </a:ext>
            </a:extLst>
          </p:cNvPr>
          <p:cNvCxnSpPr>
            <a:cxnSpLocks/>
          </p:cNvCxnSpPr>
          <p:nvPr/>
        </p:nvCxnSpPr>
        <p:spPr>
          <a:xfrm>
            <a:off x="4589684" y="3027565"/>
            <a:ext cx="0" cy="463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Прямая соединительная линия 152">
            <a:extLst>
              <a:ext uri="{FF2B5EF4-FFF2-40B4-BE49-F238E27FC236}">
                <a16:creationId xmlns="" xmlns:a16="http://schemas.microsoft.com/office/drawing/2014/main" id="{DA4BBD28-1A15-4943-93EC-9070B219879E}"/>
              </a:ext>
            </a:extLst>
          </p:cNvPr>
          <p:cNvCxnSpPr>
            <a:cxnSpLocks/>
          </p:cNvCxnSpPr>
          <p:nvPr/>
        </p:nvCxnSpPr>
        <p:spPr>
          <a:xfrm>
            <a:off x="4369722" y="3329372"/>
            <a:ext cx="887" cy="1611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Прямая соединительная линия 153">
            <a:extLst>
              <a:ext uri="{FF2B5EF4-FFF2-40B4-BE49-F238E27FC236}">
                <a16:creationId xmlns="" xmlns:a16="http://schemas.microsoft.com/office/drawing/2014/main" id="{2E01A7F7-3936-4CB4-8ED3-49A7F78685F9}"/>
              </a:ext>
            </a:extLst>
          </p:cNvPr>
          <p:cNvCxnSpPr>
            <a:cxnSpLocks/>
          </p:cNvCxnSpPr>
          <p:nvPr/>
        </p:nvCxnSpPr>
        <p:spPr>
          <a:xfrm>
            <a:off x="5324804" y="3035236"/>
            <a:ext cx="0" cy="463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Прямая соединительная линия 154">
            <a:extLst>
              <a:ext uri="{FF2B5EF4-FFF2-40B4-BE49-F238E27FC236}">
                <a16:creationId xmlns="" xmlns:a16="http://schemas.microsoft.com/office/drawing/2014/main" id="{D8DA74DD-5723-4341-A926-7D8E1B9345B2}"/>
              </a:ext>
            </a:extLst>
          </p:cNvPr>
          <p:cNvCxnSpPr>
            <a:cxnSpLocks/>
          </p:cNvCxnSpPr>
          <p:nvPr/>
        </p:nvCxnSpPr>
        <p:spPr>
          <a:xfrm>
            <a:off x="5105729" y="3329372"/>
            <a:ext cx="0" cy="1688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7" name="Прямоугольник 156">
            <a:extLst>
              <a:ext uri="{FF2B5EF4-FFF2-40B4-BE49-F238E27FC236}">
                <a16:creationId xmlns="" xmlns:a16="http://schemas.microsoft.com/office/drawing/2014/main" id="{FA3C1DCD-59B6-46DE-9D72-AAB728D3D9D0}"/>
              </a:ext>
            </a:extLst>
          </p:cNvPr>
          <p:cNvSpPr/>
          <p:nvPr/>
        </p:nvSpPr>
        <p:spPr>
          <a:xfrm>
            <a:off x="4192291" y="442435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8" name="Прямоугольник 157">
            <a:extLst>
              <a:ext uri="{FF2B5EF4-FFF2-40B4-BE49-F238E27FC236}">
                <a16:creationId xmlns="" xmlns:a16="http://schemas.microsoft.com/office/drawing/2014/main" id="{BA2141C5-439F-4BEB-A4FA-47473CD6CA1C}"/>
              </a:ext>
            </a:extLst>
          </p:cNvPr>
          <p:cNvSpPr/>
          <p:nvPr/>
        </p:nvSpPr>
        <p:spPr>
          <a:xfrm>
            <a:off x="3446465" y="442435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9" name="Прямоугольник 158">
            <a:extLst>
              <a:ext uri="{FF2B5EF4-FFF2-40B4-BE49-F238E27FC236}">
                <a16:creationId xmlns="" xmlns:a16="http://schemas.microsoft.com/office/drawing/2014/main" id="{F864D930-858B-451F-B5D4-E5DA55364D14}"/>
              </a:ext>
            </a:extLst>
          </p:cNvPr>
          <p:cNvSpPr/>
          <p:nvPr/>
        </p:nvSpPr>
        <p:spPr>
          <a:xfrm>
            <a:off x="2694432" y="442435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0" name="Прямоугольник 159">
            <a:extLst>
              <a:ext uri="{FF2B5EF4-FFF2-40B4-BE49-F238E27FC236}">
                <a16:creationId xmlns="" xmlns:a16="http://schemas.microsoft.com/office/drawing/2014/main" id="{48E51C74-F231-4A03-BC11-625F2F552DCD}"/>
              </a:ext>
            </a:extLst>
          </p:cNvPr>
          <p:cNvSpPr/>
          <p:nvPr/>
        </p:nvSpPr>
        <p:spPr>
          <a:xfrm>
            <a:off x="1932874" y="442435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1" name="Прямоугольник 160">
            <a:extLst>
              <a:ext uri="{FF2B5EF4-FFF2-40B4-BE49-F238E27FC236}">
                <a16:creationId xmlns="" xmlns:a16="http://schemas.microsoft.com/office/drawing/2014/main" id="{9549FF65-16A6-4A9E-A4BA-7B5610B0336D}"/>
              </a:ext>
            </a:extLst>
          </p:cNvPr>
          <p:cNvSpPr/>
          <p:nvPr/>
        </p:nvSpPr>
        <p:spPr>
          <a:xfrm>
            <a:off x="1119480" y="4424359"/>
            <a:ext cx="507705" cy="4616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62" name="Соединитель: уступ 161">
            <a:extLst>
              <a:ext uri="{FF2B5EF4-FFF2-40B4-BE49-F238E27FC236}">
                <a16:creationId xmlns="" xmlns:a16="http://schemas.microsoft.com/office/drawing/2014/main" id="{AD1AB295-DB27-4421-95F0-D38F89965F13}"/>
              </a:ext>
            </a:extLst>
          </p:cNvPr>
          <p:cNvCxnSpPr>
            <a:cxnSpLocks/>
            <a:endCxn id="157" idx="3"/>
          </p:cNvCxnSpPr>
          <p:nvPr/>
        </p:nvCxnSpPr>
        <p:spPr>
          <a:xfrm rot="10800000" flipV="1">
            <a:off x="4699996" y="3797037"/>
            <a:ext cx="254740" cy="858153"/>
          </a:xfrm>
          <a:prstGeom prst="bent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3" name="Соединитель: уступ 162">
            <a:extLst>
              <a:ext uri="{FF2B5EF4-FFF2-40B4-BE49-F238E27FC236}">
                <a16:creationId xmlns="" xmlns:a16="http://schemas.microsoft.com/office/drawing/2014/main" id="{7F0CC83B-2A0B-4004-9063-1BEDE69805CF}"/>
              </a:ext>
            </a:extLst>
          </p:cNvPr>
          <p:cNvCxnSpPr>
            <a:cxnSpLocks/>
            <a:endCxn id="159" idx="3"/>
          </p:cNvCxnSpPr>
          <p:nvPr/>
        </p:nvCxnSpPr>
        <p:spPr>
          <a:xfrm rot="10800000" flipV="1">
            <a:off x="3202137" y="3789997"/>
            <a:ext cx="274460" cy="865193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4" name="Соединитель: уступ 163">
            <a:extLst>
              <a:ext uri="{FF2B5EF4-FFF2-40B4-BE49-F238E27FC236}">
                <a16:creationId xmlns="" xmlns:a16="http://schemas.microsoft.com/office/drawing/2014/main" id="{6BA5C09F-9341-47AD-BE5C-6B842102F60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943866" y="3799391"/>
            <a:ext cx="274460" cy="865193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Соединитель: уступ 164">
            <a:extLst>
              <a:ext uri="{FF2B5EF4-FFF2-40B4-BE49-F238E27FC236}">
                <a16:creationId xmlns="" xmlns:a16="http://schemas.microsoft.com/office/drawing/2014/main" id="{E34DE2EE-5072-4BAD-9B08-82273DDE1104}"/>
              </a:ext>
            </a:extLst>
          </p:cNvPr>
          <p:cNvCxnSpPr>
            <a:cxnSpLocks/>
            <a:endCxn id="160" idx="3"/>
          </p:cNvCxnSpPr>
          <p:nvPr/>
        </p:nvCxnSpPr>
        <p:spPr>
          <a:xfrm rot="10800000" flipV="1">
            <a:off x="2440579" y="3797037"/>
            <a:ext cx="254734" cy="858153"/>
          </a:xfrm>
          <a:prstGeom prst="bentConnector3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Соединитель: уступ 165">
            <a:extLst>
              <a:ext uri="{FF2B5EF4-FFF2-40B4-BE49-F238E27FC236}">
                <a16:creationId xmlns="" xmlns:a16="http://schemas.microsoft.com/office/drawing/2014/main" id="{FE78E17B-5766-40DE-9286-BEFB15513E27}"/>
              </a:ext>
            </a:extLst>
          </p:cNvPr>
          <p:cNvCxnSpPr>
            <a:cxnSpLocks/>
            <a:endCxn id="161" idx="3"/>
          </p:cNvCxnSpPr>
          <p:nvPr/>
        </p:nvCxnSpPr>
        <p:spPr>
          <a:xfrm rot="10800000" flipV="1">
            <a:off x="1627186" y="3730521"/>
            <a:ext cx="303141" cy="924670"/>
          </a:xfrm>
          <a:prstGeom prst="bentConnector3">
            <a:avLst>
              <a:gd name="adj1" fmla="val 5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7" name="Прямая соединительная линия 166">
            <a:extLst>
              <a:ext uri="{FF2B5EF4-FFF2-40B4-BE49-F238E27FC236}">
                <a16:creationId xmlns="" xmlns:a16="http://schemas.microsoft.com/office/drawing/2014/main" id="{6DAFAFEC-D560-4DAF-B628-4FFCAEF66E10}"/>
              </a:ext>
            </a:extLst>
          </p:cNvPr>
          <p:cNvCxnSpPr>
            <a:cxnSpLocks/>
          </p:cNvCxnSpPr>
          <p:nvPr/>
        </p:nvCxnSpPr>
        <p:spPr>
          <a:xfrm>
            <a:off x="2305680" y="3969024"/>
            <a:ext cx="0" cy="4553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8" name="Прямая соединительная линия 167">
            <a:extLst>
              <a:ext uri="{FF2B5EF4-FFF2-40B4-BE49-F238E27FC236}">
                <a16:creationId xmlns="" xmlns:a16="http://schemas.microsoft.com/office/drawing/2014/main" id="{EB36B6AC-93A4-4D61-B6D3-041F012135E1}"/>
              </a:ext>
            </a:extLst>
          </p:cNvPr>
          <p:cNvCxnSpPr>
            <a:cxnSpLocks/>
          </p:cNvCxnSpPr>
          <p:nvPr/>
        </p:nvCxnSpPr>
        <p:spPr>
          <a:xfrm>
            <a:off x="2086605" y="4238777"/>
            <a:ext cx="0" cy="1855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Прямая соединительная линия 168">
            <a:extLst>
              <a:ext uri="{FF2B5EF4-FFF2-40B4-BE49-F238E27FC236}">
                <a16:creationId xmlns="" xmlns:a16="http://schemas.microsoft.com/office/drawing/2014/main" id="{4394F1C9-EC9F-46F9-B88D-91B7CF6E6B5B}"/>
              </a:ext>
            </a:extLst>
          </p:cNvPr>
          <p:cNvCxnSpPr>
            <a:cxnSpLocks/>
          </p:cNvCxnSpPr>
          <p:nvPr/>
        </p:nvCxnSpPr>
        <p:spPr>
          <a:xfrm>
            <a:off x="3065681" y="3969024"/>
            <a:ext cx="0" cy="463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0" name="Прямая соединительная линия 169">
            <a:extLst>
              <a:ext uri="{FF2B5EF4-FFF2-40B4-BE49-F238E27FC236}">
                <a16:creationId xmlns="" xmlns:a16="http://schemas.microsoft.com/office/drawing/2014/main" id="{04497C29-90C7-4890-91C0-6CCE663A07EC}"/>
              </a:ext>
            </a:extLst>
          </p:cNvPr>
          <p:cNvCxnSpPr>
            <a:cxnSpLocks/>
          </p:cNvCxnSpPr>
          <p:nvPr/>
        </p:nvCxnSpPr>
        <p:spPr>
          <a:xfrm flipH="1">
            <a:off x="2846606" y="4238777"/>
            <a:ext cx="1557" cy="1932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Прямая со стрелкой 170">
            <a:extLst>
              <a:ext uri="{FF2B5EF4-FFF2-40B4-BE49-F238E27FC236}">
                <a16:creationId xmlns="" xmlns:a16="http://schemas.microsoft.com/office/drawing/2014/main" id="{EF3D02FB-FF87-4E1D-8CDB-B1CE0AB7CC21}"/>
              </a:ext>
            </a:extLst>
          </p:cNvPr>
          <p:cNvCxnSpPr>
            <a:cxnSpLocks/>
          </p:cNvCxnSpPr>
          <p:nvPr/>
        </p:nvCxnSpPr>
        <p:spPr>
          <a:xfrm>
            <a:off x="5198285" y="3953682"/>
            <a:ext cx="887" cy="6349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Прямая соединительная линия 171">
            <a:extLst>
              <a:ext uri="{FF2B5EF4-FFF2-40B4-BE49-F238E27FC236}">
                <a16:creationId xmlns="" xmlns:a16="http://schemas.microsoft.com/office/drawing/2014/main" id="{4A98F0CB-A66C-45A1-AF2E-E28176C10E42}"/>
              </a:ext>
            </a:extLst>
          </p:cNvPr>
          <p:cNvCxnSpPr>
            <a:cxnSpLocks/>
          </p:cNvCxnSpPr>
          <p:nvPr/>
        </p:nvCxnSpPr>
        <p:spPr>
          <a:xfrm>
            <a:off x="3828126" y="3961353"/>
            <a:ext cx="0" cy="463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Прямая соединительная линия 172">
            <a:extLst>
              <a:ext uri="{FF2B5EF4-FFF2-40B4-BE49-F238E27FC236}">
                <a16:creationId xmlns="" xmlns:a16="http://schemas.microsoft.com/office/drawing/2014/main" id="{61BB41E9-3409-4807-BF52-EC07926A790D}"/>
              </a:ext>
            </a:extLst>
          </p:cNvPr>
          <p:cNvCxnSpPr>
            <a:cxnSpLocks/>
          </p:cNvCxnSpPr>
          <p:nvPr/>
        </p:nvCxnSpPr>
        <p:spPr>
          <a:xfrm>
            <a:off x="3608164" y="4238777"/>
            <a:ext cx="887" cy="1855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" name="Прямая соединительная линия 173">
            <a:extLst>
              <a:ext uri="{FF2B5EF4-FFF2-40B4-BE49-F238E27FC236}">
                <a16:creationId xmlns="" xmlns:a16="http://schemas.microsoft.com/office/drawing/2014/main" id="{1AEB9716-1EF5-4E10-AAF3-AE9C8F092F52}"/>
              </a:ext>
            </a:extLst>
          </p:cNvPr>
          <p:cNvCxnSpPr>
            <a:cxnSpLocks/>
          </p:cNvCxnSpPr>
          <p:nvPr/>
        </p:nvCxnSpPr>
        <p:spPr>
          <a:xfrm>
            <a:off x="4563246" y="3969024"/>
            <a:ext cx="0" cy="463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5" name="Прямая соединительная линия 174">
            <a:extLst>
              <a:ext uri="{FF2B5EF4-FFF2-40B4-BE49-F238E27FC236}">
                <a16:creationId xmlns="" xmlns:a16="http://schemas.microsoft.com/office/drawing/2014/main" id="{01CCBAEC-33BB-44E6-A45C-C3F747F47BC9}"/>
              </a:ext>
            </a:extLst>
          </p:cNvPr>
          <p:cNvCxnSpPr>
            <a:cxnSpLocks/>
          </p:cNvCxnSpPr>
          <p:nvPr/>
        </p:nvCxnSpPr>
        <p:spPr>
          <a:xfrm>
            <a:off x="4344171" y="4238777"/>
            <a:ext cx="0" cy="1932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7" name="Прямая соединительная линия 176">
            <a:extLst>
              <a:ext uri="{FF2B5EF4-FFF2-40B4-BE49-F238E27FC236}">
                <a16:creationId xmlns="" xmlns:a16="http://schemas.microsoft.com/office/drawing/2014/main" id="{8F39FC46-ECEC-46D9-865F-D6B997486720}"/>
              </a:ext>
            </a:extLst>
          </p:cNvPr>
          <p:cNvCxnSpPr>
            <a:cxnSpLocks/>
          </p:cNvCxnSpPr>
          <p:nvPr/>
        </p:nvCxnSpPr>
        <p:spPr>
          <a:xfrm flipV="1">
            <a:off x="3827239" y="1461643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8" name="Прямая соединительная линия 177">
            <a:extLst>
              <a:ext uri="{FF2B5EF4-FFF2-40B4-BE49-F238E27FC236}">
                <a16:creationId xmlns="" xmlns:a16="http://schemas.microsoft.com/office/drawing/2014/main" id="{81A53B8A-38B4-429F-987A-864545BA6F88}"/>
              </a:ext>
            </a:extLst>
          </p:cNvPr>
          <p:cNvCxnSpPr>
            <a:cxnSpLocks/>
          </p:cNvCxnSpPr>
          <p:nvPr/>
        </p:nvCxnSpPr>
        <p:spPr>
          <a:xfrm flipV="1">
            <a:off x="3608164" y="1458123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Прямая соединительная линия 178">
            <a:extLst>
              <a:ext uri="{FF2B5EF4-FFF2-40B4-BE49-F238E27FC236}">
                <a16:creationId xmlns="" xmlns:a16="http://schemas.microsoft.com/office/drawing/2014/main" id="{75C1CE20-E935-489D-8A70-DBB4CF7B8C0A}"/>
              </a:ext>
            </a:extLst>
          </p:cNvPr>
          <p:cNvCxnSpPr>
            <a:cxnSpLocks/>
          </p:cNvCxnSpPr>
          <p:nvPr/>
        </p:nvCxnSpPr>
        <p:spPr>
          <a:xfrm flipV="1">
            <a:off x="3094257" y="2382183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0" name="Прямая соединительная линия 179">
            <a:extLst>
              <a:ext uri="{FF2B5EF4-FFF2-40B4-BE49-F238E27FC236}">
                <a16:creationId xmlns="" xmlns:a16="http://schemas.microsoft.com/office/drawing/2014/main" id="{2CE47135-3BCC-470A-BD47-10DF0C7A4C99}"/>
              </a:ext>
            </a:extLst>
          </p:cNvPr>
          <p:cNvCxnSpPr>
            <a:cxnSpLocks/>
          </p:cNvCxnSpPr>
          <p:nvPr/>
        </p:nvCxnSpPr>
        <p:spPr>
          <a:xfrm flipV="1">
            <a:off x="2875182" y="2378663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1" name="Прямая соединительная линия 180">
            <a:extLst>
              <a:ext uri="{FF2B5EF4-FFF2-40B4-BE49-F238E27FC236}">
                <a16:creationId xmlns="" xmlns:a16="http://schemas.microsoft.com/office/drawing/2014/main" id="{240ABEC7-5EA7-4146-8F16-2F560335E3C0}"/>
              </a:ext>
            </a:extLst>
          </p:cNvPr>
          <p:cNvCxnSpPr>
            <a:cxnSpLocks/>
          </p:cNvCxnSpPr>
          <p:nvPr/>
        </p:nvCxnSpPr>
        <p:spPr>
          <a:xfrm flipV="1">
            <a:off x="2305680" y="3292325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Прямая соединительная линия 181">
            <a:extLst>
              <a:ext uri="{FF2B5EF4-FFF2-40B4-BE49-F238E27FC236}">
                <a16:creationId xmlns="" xmlns:a16="http://schemas.microsoft.com/office/drawing/2014/main" id="{0A57ABCA-1A46-47C1-ACBC-664D05CF5636}"/>
              </a:ext>
            </a:extLst>
          </p:cNvPr>
          <p:cNvCxnSpPr>
            <a:cxnSpLocks/>
          </p:cNvCxnSpPr>
          <p:nvPr/>
        </p:nvCxnSpPr>
        <p:spPr>
          <a:xfrm flipV="1">
            <a:off x="2086605" y="3288805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3" name="Прямая соединительная линия 182">
            <a:extLst>
              <a:ext uri="{FF2B5EF4-FFF2-40B4-BE49-F238E27FC236}">
                <a16:creationId xmlns="" xmlns:a16="http://schemas.microsoft.com/office/drawing/2014/main" id="{6A253BC9-EC7A-4681-98D3-34B8BC874114}"/>
              </a:ext>
            </a:extLst>
          </p:cNvPr>
          <p:cNvCxnSpPr>
            <a:cxnSpLocks/>
          </p:cNvCxnSpPr>
          <p:nvPr/>
        </p:nvCxnSpPr>
        <p:spPr>
          <a:xfrm flipV="1">
            <a:off x="1486091" y="4221849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4" name="Прямая соединительная линия 183">
            <a:extLst>
              <a:ext uri="{FF2B5EF4-FFF2-40B4-BE49-F238E27FC236}">
                <a16:creationId xmlns="" xmlns:a16="http://schemas.microsoft.com/office/drawing/2014/main" id="{472818B0-6650-4F46-A2BE-737263BEB92F}"/>
              </a:ext>
            </a:extLst>
          </p:cNvPr>
          <p:cNvCxnSpPr>
            <a:cxnSpLocks/>
          </p:cNvCxnSpPr>
          <p:nvPr/>
        </p:nvCxnSpPr>
        <p:spPr>
          <a:xfrm flipV="1">
            <a:off x="1267016" y="4218329"/>
            <a:ext cx="0" cy="202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5" name="Прямоугольник 184">
            <a:extLst>
              <a:ext uri="{FF2B5EF4-FFF2-40B4-BE49-F238E27FC236}">
                <a16:creationId xmlns="" xmlns:a16="http://schemas.microsoft.com/office/drawing/2014/main" id="{5297A6E0-9E1D-4CC4-A0D0-9717019ABB42}"/>
              </a:ext>
            </a:extLst>
          </p:cNvPr>
          <p:cNvSpPr/>
          <p:nvPr/>
        </p:nvSpPr>
        <p:spPr>
          <a:xfrm>
            <a:off x="514540" y="5113162"/>
            <a:ext cx="4342948" cy="325448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Параллельный СМ</a:t>
            </a:r>
          </a:p>
        </p:txBody>
      </p:sp>
      <p:cxnSp>
        <p:nvCxnSpPr>
          <p:cNvPr id="186" name="Прямая со стрелкой 185">
            <a:extLst>
              <a:ext uri="{FF2B5EF4-FFF2-40B4-BE49-F238E27FC236}">
                <a16:creationId xmlns="" xmlns:a16="http://schemas.microsoft.com/office/drawing/2014/main" id="{0F31425A-BD53-4A29-BC83-3B5F95F57A0C}"/>
              </a:ext>
            </a:extLst>
          </p:cNvPr>
          <p:cNvCxnSpPr>
            <a:cxnSpLocks/>
          </p:cNvCxnSpPr>
          <p:nvPr/>
        </p:nvCxnSpPr>
        <p:spPr>
          <a:xfrm>
            <a:off x="4255004" y="5438610"/>
            <a:ext cx="0" cy="44857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Прямая со стрелкой 187">
            <a:extLst>
              <a:ext uri="{FF2B5EF4-FFF2-40B4-BE49-F238E27FC236}">
                <a16:creationId xmlns="" xmlns:a16="http://schemas.microsoft.com/office/drawing/2014/main" id="{065828C8-D7C4-4BC5-9A02-C95C1773679A}"/>
              </a:ext>
            </a:extLst>
          </p:cNvPr>
          <p:cNvCxnSpPr>
            <a:cxnSpLocks/>
          </p:cNvCxnSpPr>
          <p:nvPr/>
        </p:nvCxnSpPr>
        <p:spPr>
          <a:xfrm>
            <a:off x="3054184" y="5438610"/>
            <a:ext cx="0" cy="44857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Прямая со стрелкой 188">
            <a:extLst>
              <a:ext uri="{FF2B5EF4-FFF2-40B4-BE49-F238E27FC236}">
                <a16:creationId xmlns="" xmlns:a16="http://schemas.microsoft.com/office/drawing/2014/main" id="{3C206FB2-E363-4297-825A-529E3943D536}"/>
              </a:ext>
            </a:extLst>
          </p:cNvPr>
          <p:cNvCxnSpPr>
            <a:cxnSpLocks/>
          </p:cNvCxnSpPr>
          <p:nvPr/>
        </p:nvCxnSpPr>
        <p:spPr>
          <a:xfrm>
            <a:off x="2602062" y="5438610"/>
            <a:ext cx="0" cy="44857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Прямая со стрелкой 190">
            <a:extLst>
              <a:ext uri="{FF2B5EF4-FFF2-40B4-BE49-F238E27FC236}">
                <a16:creationId xmlns="" xmlns:a16="http://schemas.microsoft.com/office/drawing/2014/main" id="{9999CDD1-B470-483B-8D1B-D014F79FC91E}"/>
              </a:ext>
            </a:extLst>
          </p:cNvPr>
          <p:cNvCxnSpPr>
            <a:cxnSpLocks/>
          </p:cNvCxnSpPr>
          <p:nvPr/>
        </p:nvCxnSpPr>
        <p:spPr>
          <a:xfrm>
            <a:off x="1171766" y="5438610"/>
            <a:ext cx="0" cy="44857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2" name="Прямая со стрелкой 191">
            <a:extLst>
              <a:ext uri="{FF2B5EF4-FFF2-40B4-BE49-F238E27FC236}">
                <a16:creationId xmlns="" xmlns:a16="http://schemas.microsoft.com/office/drawing/2014/main" id="{06A86C9A-3C3E-43B4-8D3A-9F414CFD342C}"/>
              </a:ext>
            </a:extLst>
          </p:cNvPr>
          <p:cNvCxnSpPr>
            <a:cxnSpLocks/>
          </p:cNvCxnSpPr>
          <p:nvPr/>
        </p:nvCxnSpPr>
        <p:spPr>
          <a:xfrm>
            <a:off x="1915393" y="5438610"/>
            <a:ext cx="0" cy="44857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Прямая со стрелкой 192">
            <a:extLst>
              <a:ext uri="{FF2B5EF4-FFF2-40B4-BE49-F238E27FC236}">
                <a16:creationId xmlns="" xmlns:a16="http://schemas.microsoft.com/office/drawing/2014/main" id="{BDA0D1D7-8E83-4E4E-BB10-1946292AE9DA}"/>
              </a:ext>
            </a:extLst>
          </p:cNvPr>
          <p:cNvCxnSpPr>
            <a:cxnSpLocks/>
          </p:cNvCxnSpPr>
          <p:nvPr/>
        </p:nvCxnSpPr>
        <p:spPr>
          <a:xfrm>
            <a:off x="3621476" y="5438610"/>
            <a:ext cx="0" cy="44857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="" xmlns:a16="http://schemas.microsoft.com/office/drawing/2014/main" id="{90A99DD5-EB31-42AA-8852-09250102FB98}"/>
              </a:ext>
            </a:extLst>
          </p:cNvPr>
          <p:cNvSpPr txBox="1"/>
          <p:nvPr/>
        </p:nvSpPr>
        <p:spPr>
          <a:xfrm>
            <a:off x="7836117" y="1669320"/>
            <a:ext cx="6070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ru-RU" dirty="0"/>
          </a:p>
        </p:txBody>
      </p:sp>
      <p:sp>
        <p:nvSpPr>
          <p:cNvPr id="197" name="TextBox 196">
            <a:extLst>
              <a:ext uri="{FF2B5EF4-FFF2-40B4-BE49-F238E27FC236}">
                <a16:creationId xmlns="" xmlns:a16="http://schemas.microsoft.com/office/drawing/2014/main" id="{CB0EBE50-562A-4E34-BCDB-D231F6E31DE9}"/>
              </a:ext>
            </a:extLst>
          </p:cNvPr>
          <p:cNvSpPr txBox="1"/>
          <p:nvPr/>
        </p:nvSpPr>
        <p:spPr>
          <a:xfrm>
            <a:off x="7343471" y="1987711"/>
            <a:ext cx="7226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ru-RU" dirty="0"/>
          </a:p>
        </p:txBody>
      </p:sp>
      <p:sp>
        <p:nvSpPr>
          <p:cNvPr id="199" name="TextBox 198">
            <a:extLst>
              <a:ext uri="{FF2B5EF4-FFF2-40B4-BE49-F238E27FC236}">
                <a16:creationId xmlns="" xmlns:a16="http://schemas.microsoft.com/office/drawing/2014/main" id="{732D09CC-1E00-4B10-9431-312F419BA8F9}"/>
              </a:ext>
            </a:extLst>
          </p:cNvPr>
          <p:cNvSpPr txBox="1"/>
          <p:nvPr/>
        </p:nvSpPr>
        <p:spPr>
          <a:xfrm>
            <a:off x="6556592" y="2859624"/>
            <a:ext cx="59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ru-RU" dirty="0"/>
          </a:p>
        </p:txBody>
      </p:sp>
      <p:sp>
        <p:nvSpPr>
          <p:cNvPr id="201" name="TextBox 200">
            <a:extLst>
              <a:ext uri="{FF2B5EF4-FFF2-40B4-BE49-F238E27FC236}">
                <a16:creationId xmlns="" xmlns:a16="http://schemas.microsoft.com/office/drawing/2014/main" id="{B1528B39-3ECF-40C6-A993-4B0DDE01172B}"/>
              </a:ext>
            </a:extLst>
          </p:cNvPr>
          <p:cNvSpPr txBox="1"/>
          <p:nvPr/>
        </p:nvSpPr>
        <p:spPr>
          <a:xfrm>
            <a:off x="5799531" y="3869488"/>
            <a:ext cx="5077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ru-RU" dirty="0"/>
          </a:p>
        </p:txBody>
      </p:sp>
      <p:sp>
        <p:nvSpPr>
          <p:cNvPr id="203" name="TextBox 202">
            <a:extLst>
              <a:ext uri="{FF2B5EF4-FFF2-40B4-BE49-F238E27FC236}">
                <a16:creationId xmlns="" xmlns:a16="http://schemas.microsoft.com/office/drawing/2014/main" id="{C2F1100F-CC32-4991-8250-326D243D433B}"/>
              </a:ext>
            </a:extLst>
          </p:cNvPr>
          <p:cNvSpPr txBox="1"/>
          <p:nvPr/>
        </p:nvSpPr>
        <p:spPr>
          <a:xfrm>
            <a:off x="5025769" y="4783071"/>
            <a:ext cx="1027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ru-RU" dirty="0"/>
          </a:p>
        </p:txBody>
      </p:sp>
      <p:sp>
        <p:nvSpPr>
          <p:cNvPr id="205" name="TextBox 204">
            <a:extLst>
              <a:ext uri="{FF2B5EF4-FFF2-40B4-BE49-F238E27FC236}">
                <a16:creationId xmlns="" xmlns:a16="http://schemas.microsoft.com/office/drawing/2014/main" id="{1738247F-FAED-464E-94BB-E94380DE164D}"/>
              </a:ext>
            </a:extLst>
          </p:cNvPr>
          <p:cNvSpPr txBox="1"/>
          <p:nvPr/>
        </p:nvSpPr>
        <p:spPr>
          <a:xfrm>
            <a:off x="4120895" y="5968565"/>
            <a:ext cx="649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ru-RU" dirty="0"/>
          </a:p>
        </p:txBody>
      </p:sp>
      <p:sp>
        <p:nvSpPr>
          <p:cNvPr id="207" name="TextBox 206">
            <a:extLst>
              <a:ext uri="{FF2B5EF4-FFF2-40B4-BE49-F238E27FC236}">
                <a16:creationId xmlns="" xmlns:a16="http://schemas.microsoft.com/office/drawing/2014/main" id="{6F47C340-F23C-43F5-B339-91DA3D99E1A0}"/>
              </a:ext>
            </a:extLst>
          </p:cNvPr>
          <p:cNvSpPr txBox="1"/>
          <p:nvPr/>
        </p:nvSpPr>
        <p:spPr>
          <a:xfrm>
            <a:off x="3462512" y="5968565"/>
            <a:ext cx="4571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endParaRPr lang="ru-RU" dirty="0"/>
          </a:p>
        </p:txBody>
      </p:sp>
      <p:sp>
        <p:nvSpPr>
          <p:cNvPr id="209" name="TextBox 208">
            <a:extLst>
              <a:ext uri="{FF2B5EF4-FFF2-40B4-BE49-F238E27FC236}">
                <a16:creationId xmlns="" xmlns:a16="http://schemas.microsoft.com/office/drawing/2014/main" id="{646208EF-FBDD-4BC5-9CA3-BFBCD3BDF1E9}"/>
              </a:ext>
            </a:extLst>
          </p:cNvPr>
          <p:cNvSpPr txBox="1"/>
          <p:nvPr/>
        </p:nvSpPr>
        <p:spPr>
          <a:xfrm>
            <a:off x="2936363" y="5968565"/>
            <a:ext cx="59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endParaRPr lang="ru-RU" dirty="0"/>
          </a:p>
        </p:txBody>
      </p:sp>
      <p:sp>
        <p:nvSpPr>
          <p:cNvPr id="211" name="TextBox 210">
            <a:extLst>
              <a:ext uri="{FF2B5EF4-FFF2-40B4-BE49-F238E27FC236}">
                <a16:creationId xmlns="" xmlns:a16="http://schemas.microsoft.com/office/drawing/2014/main" id="{0E2267D6-6D0C-4E9B-8CF3-3196CAC198D9}"/>
              </a:ext>
            </a:extLst>
          </p:cNvPr>
          <p:cNvSpPr txBox="1"/>
          <p:nvPr/>
        </p:nvSpPr>
        <p:spPr>
          <a:xfrm>
            <a:off x="2437880" y="5968565"/>
            <a:ext cx="5077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endParaRPr lang="ru-RU" dirty="0"/>
          </a:p>
        </p:txBody>
      </p:sp>
      <p:sp>
        <p:nvSpPr>
          <p:cNvPr id="213" name="TextBox 212">
            <a:extLst>
              <a:ext uri="{FF2B5EF4-FFF2-40B4-BE49-F238E27FC236}">
                <a16:creationId xmlns="" xmlns:a16="http://schemas.microsoft.com/office/drawing/2014/main" id="{357276B9-9373-4638-8585-5295E3737E81}"/>
              </a:ext>
            </a:extLst>
          </p:cNvPr>
          <p:cNvSpPr txBox="1"/>
          <p:nvPr/>
        </p:nvSpPr>
        <p:spPr>
          <a:xfrm>
            <a:off x="1789538" y="5968565"/>
            <a:ext cx="59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endParaRPr lang="ru-RU" dirty="0"/>
          </a:p>
        </p:txBody>
      </p:sp>
      <p:sp>
        <p:nvSpPr>
          <p:cNvPr id="215" name="TextBox 214">
            <a:extLst>
              <a:ext uri="{FF2B5EF4-FFF2-40B4-BE49-F238E27FC236}">
                <a16:creationId xmlns="" xmlns:a16="http://schemas.microsoft.com/office/drawing/2014/main" id="{0A296CF1-6FF8-4A26-86EC-CDEFD64BDD7E}"/>
              </a:ext>
            </a:extLst>
          </p:cNvPr>
          <p:cNvSpPr txBox="1"/>
          <p:nvPr/>
        </p:nvSpPr>
        <p:spPr>
          <a:xfrm>
            <a:off x="992425" y="5973908"/>
            <a:ext cx="6435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endParaRPr lang="ru-RU" dirty="0"/>
          </a:p>
        </p:txBody>
      </p:sp>
      <p:cxnSp>
        <p:nvCxnSpPr>
          <p:cNvPr id="219" name="Прямая соединительная линия 218">
            <a:extLst>
              <a:ext uri="{FF2B5EF4-FFF2-40B4-BE49-F238E27FC236}">
                <a16:creationId xmlns="" xmlns:a16="http://schemas.microsoft.com/office/drawing/2014/main" id="{F39D17AF-811A-44F1-A13B-8E9F26AF2A6A}"/>
              </a:ext>
            </a:extLst>
          </p:cNvPr>
          <p:cNvCxnSpPr/>
          <p:nvPr/>
        </p:nvCxnSpPr>
        <p:spPr>
          <a:xfrm flipV="1">
            <a:off x="692197" y="4319584"/>
            <a:ext cx="0" cy="79357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="" xmlns:a16="http://schemas.microsoft.com/office/drawing/2014/main" id="{C274CD81-9BEA-4C81-A1B1-37D6E5FEF7C0}"/>
              </a:ext>
            </a:extLst>
          </p:cNvPr>
          <p:cNvSpPr txBox="1"/>
          <p:nvPr/>
        </p:nvSpPr>
        <p:spPr>
          <a:xfrm>
            <a:off x="7838405" y="294672"/>
            <a:ext cx="7441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="" xmlns:a16="http://schemas.microsoft.com/office/drawing/2014/main" id="{67F17CEF-4561-4026-81E2-C26C989CCC1C}"/>
              </a:ext>
            </a:extLst>
          </p:cNvPr>
          <p:cNvSpPr txBox="1"/>
          <p:nvPr/>
        </p:nvSpPr>
        <p:spPr>
          <a:xfrm>
            <a:off x="7382065" y="350350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="" xmlns:a16="http://schemas.microsoft.com/office/drawing/2014/main" id="{0A6A665A-66C0-4F5D-AC21-F7A42983ABDF}"/>
              </a:ext>
            </a:extLst>
          </p:cNvPr>
          <p:cNvSpPr txBox="1"/>
          <p:nvPr/>
        </p:nvSpPr>
        <p:spPr>
          <a:xfrm>
            <a:off x="7104510" y="189687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="" xmlns:a16="http://schemas.microsoft.com/office/drawing/2014/main" id="{3B12BE5D-6038-4B8E-8AC1-886B093154F4}"/>
              </a:ext>
            </a:extLst>
          </p:cNvPr>
          <p:cNvSpPr txBox="1"/>
          <p:nvPr/>
        </p:nvSpPr>
        <p:spPr>
          <a:xfrm>
            <a:off x="6604128" y="353294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="" xmlns:a16="http://schemas.microsoft.com/office/drawing/2014/main" id="{971F188F-4A17-4A8C-9A92-13396367AB3B}"/>
              </a:ext>
            </a:extLst>
          </p:cNvPr>
          <p:cNvSpPr txBox="1"/>
          <p:nvPr/>
        </p:nvSpPr>
        <p:spPr>
          <a:xfrm>
            <a:off x="6323024" y="177779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="" xmlns:a16="http://schemas.microsoft.com/office/drawing/2014/main" id="{E9B2D024-5CC8-4F1B-8348-B21F5376AAC8}"/>
              </a:ext>
            </a:extLst>
          </p:cNvPr>
          <p:cNvSpPr txBox="1"/>
          <p:nvPr/>
        </p:nvSpPr>
        <p:spPr>
          <a:xfrm>
            <a:off x="5845450" y="368566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="" xmlns:a16="http://schemas.microsoft.com/office/drawing/2014/main" id="{D2EB0672-F4D9-46F6-A2AA-FF9B83A3C998}"/>
              </a:ext>
            </a:extLst>
          </p:cNvPr>
          <p:cNvSpPr txBox="1"/>
          <p:nvPr/>
        </p:nvSpPr>
        <p:spPr>
          <a:xfrm>
            <a:off x="5618368" y="193341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="" xmlns:a16="http://schemas.microsoft.com/office/drawing/2014/main" id="{0D6F0621-2873-47DE-B1D0-DE12532107AD}"/>
              </a:ext>
            </a:extLst>
          </p:cNvPr>
          <p:cNvSpPr txBox="1"/>
          <p:nvPr/>
        </p:nvSpPr>
        <p:spPr>
          <a:xfrm>
            <a:off x="6373532" y="1215379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1" name="TextBox 250">
            <a:extLst>
              <a:ext uri="{FF2B5EF4-FFF2-40B4-BE49-F238E27FC236}">
                <a16:creationId xmlns="" xmlns:a16="http://schemas.microsoft.com/office/drawing/2014/main" id="{D89B289A-21DA-4C09-9C51-8CF29394EB55}"/>
              </a:ext>
            </a:extLst>
          </p:cNvPr>
          <p:cNvSpPr txBox="1"/>
          <p:nvPr/>
        </p:nvSpPr>
        <p:spPr>
          <a:xfrm>
            <a:off x="5627157" y="1230117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2" name="TextBox 251">
            <a:extLst>
              <a:ext uri="{FF2B5EF4-FFF2-40B4-BE49-F238E27FC236}">
                <a16:creationId xmlns="" xmlns:a16="http://schemas.microsoft.com/office/drawing/2014/main" id="{B2E1937F-C72C-427F-8DF7-9F2D29DD129E}"/>
              </a:ext>
            </a:extLst>
          </p:cNvPr>
          <p:cNvSpPr txBox="1"/>
          <p:nvPr/>
        </p:nvSpPr>
        <p:spPr>
          <a:xfrm>
            <a:off x="4878991" y="1230290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3" name="TextBox 252">
            <a:extLst>
              <a:ext uri="{FF2B5EF4-FFF2-40B4-BE49-F238E27FC236}">
                <a16:creationId xmlns="" xmlns:a16="http://schemas.microsoft.com/office/drawing/2014/main" id="{F640BD15-6BF1-474B-9191-971FCB2FB453}"/>
              </a:ext>
            </a:extLst>
          </p:cNvPr>
          <p:cNvSpPr txBox="1"/>
          <p:nvPr/>
        </p:nvSpPr>
        <p:spPr>
          <a:xfrm>
            <a:off x="5087760" y="384721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4" name="TextBox 253">
            <a:extLst>
              <a:ext uri="{FF2B5EF4-FFF2-40B4-BE49-F238E27FC236}">
                <a16:creationId xmlns="" xmlns:a16="http://schemas.microsoft.com/office/drawing/2014/main" id="{DB5A4218-3528-43A2-AA47-C5DBDFBF8685}"/>
              </a:ext>
            </a:extLst>
          </p:cNvPr>
          <p:cNvSpPr txBox="1"/>
          <p:nvPr/>
        </p:nvSpPr>
        <p:spPr>
          <a:xfrm>
            <a:off x="4866572" y="192771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5" name="TextBox 254">
            <a:extLst>
              <a:ext uri="{FF2B5EF4-FFF2-40B4-BE49-F238E27FC236}">
                <a16:creationId xmlns="" xmlns:a16="http://schemas.microsoft.com/office/drawing/2014/main" id="{8AD06D95-9455-4FDF-8085-5B04AFD94BC4}"/>
              </a:ext>
            </a:extLst>
          </p:cNvPr>
          <p:cNvSpPr txBox="1"/>
          <p:nvPr/>
        </p:nvSpPr>
        <p:spPr>
          <a:xfrm>
            <a:off x="4337464" y="369137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6" name="TextBox 255">
            <a:extLst>
              <a:ext uri="{FF2B5EF4-FFF2-40B4-BE49-F238E27FC236}">
                <a16:creationId xmlns="" xmlns:a16="http://schemas.microsoft.com/office/drawing/2014/main" id="{CB172671-223A-4818-B149-12DCDDE2EFEE}"/>
              </a:ext>
            </a:extLst>
          </p:cNvPr>
          <p:cNvSpPr txBox="1"/>
          <p:nvPr/>
        </p:nvSpPr>
        <p:spPr>
          <a:xfrm>
            <a:off x="4119973" y="188425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7" name="TextBox 256">
            <a:extLst>
              <a:ext uri="{FF2B5EF4-FFF2-40B4-BE49-F238E27FC236}">
                <a16:creationId xmlns="" xmlns:a16="http://schemas.microsoft.com/office/drawing/2014/main" id="{6EB35D65-9891-498B-AC0F-DB650DB19C45}"/>
              </a:ext>
            </a:extLst>
          </p:cNvPr>
          <p:cNvSpPr txBox="1"/>
          <p:nvPr/>
        </p:nvSpPr>
        <p:spPr>
          <a:xfrm>
            <a:off x="5613838" y="2147476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8" name="TextBox 257">
            <a:extLst>
              <a:ext uri="{FF2B5EF4-FFF2-40B4-BE49-F238E27FC236}">
                <a16:creationId xmlns="" xmlns:a16="http://schemas.microsoft.com/office/drawing/2014/main" id="{BD449062-C74C-4AC0-9607-79CB427A0EE8}"/>
              </a:ext>
            </a:extLst>
          </p:cNvPr>
          <p:cNvSpPr txBox="1"/>
          <p:nvPr/>
        </p:nvSpPr>
        <p:spPr>
          <a:xfrm>
            <a:off x="4871464" y="2138715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9" name="TextBox 258">
            <a:extLst>
              <a:ext uri="{FF2B5EF4-FFF2-40B4-BE49-F238E27FC236}">
                <a16:creationId xmlns="" xmlns:a16="http://schemas.microsoft.com/office/drawing/2014/main" id="{73438FA3-3A7C-45E3-AE8E-60A7895B35F7}"/>
              </a:ext>
            </a:extLst>
          </p:cNvPr>
          <p:cNvSpPr txBox="1"/>
          <p:nvPr/>
        </p:nvSpPr>
        <p:spPr>
          <a:xfrm>
            <a:off x="4842654" y="3073842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0" name="TextBox 259">
            <a:extLst>
              <a:ext uri="{FF2B5EF4-FFF2-40B4-BE49-F238E27FC236}">
                <a16:creationId xmlns="" xmlns:a16="http://schemas.microsoft.com/office/drawing/2014/main" id="{08C0A6D8-FBF4-4076-9701-5F2BD72E6B0C}"/>
              </a:ext>
            </a:extLst>
          </p:cNvPr>
          <p:cNvSpPr txBox="1"/>
          <p:nvPr/>
        </p:nvSpPr>
        <p:spPr>
          <a:xfrm>
            <a:off x="4125509" y="1223222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1" name="TextBox 260">
            <a:extLst>
              <a:ext uri="{FF2B5EF4-FFF2-40B4-BE49-F238E27FC236}">
                <a16:creationId xmlns="" xmlns:a16="http://schemas.microsoft.com/office/drawing/2014/main" id="{7C844276-B6EE-4593-A6F7-62C60CA92603}"/>
              </a:ext>
            </a:extLst>
          </p:cNvPr>
          <p:cNvSpPr txBox="1"/>
          <p:nvPr/>
        </p:nvSpPr>
        <p:spPr>
          <a:xfrm>
            <a:off x="4111189" y="2143731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2" name="TextBox 261">
            <a:extLst>
              <a:ext uri="{FF2B5EF4-FFF2-40B4-BE49-F238E27FC236}">
                <a16:creationId xmlns="" xmlns:a16="http://schemas.microsoft.com/office/drawing/2014/main" id="{15AB0F9E-A070-4319-B5D4-9E28D8A0C015}"/>
              </a:ext>
            </a:extLst>
          </p:cNvPr>
          <p:cNvSpPr txBox="1"/>
          <p:nvPr/>
        </p:nvSpPr>
        <p:spPr>
          <a:xfrm>
            <a:off x="4109562" y="3074596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3" name="TextBox 262">
            <a:extLst>
              <a:ext uri="{FF2B5EF4-FFF2-40B4-BE49-F238E27FC236}">
                <a16:creationId xmlns="" xmlns:a16="http://schemas.microsoft.com/office/drawing/2014/main" id="{68067756-D5F0-4C77-BE06-82734F61315B}"/>
              </a:ext>
            </a:extLst>
          </p:cNvPr>
          <p:cNvSpPr txBox="1"/>
          <p:nvPr/>
        </p:nvSpPr>
        <p:spPr>
          <a:xfrm>
            <a:off x="4078525" y="3988697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4" name="TextBox 263">
            <a:extLst>
              <a:ext uri="{FF2B5EF4-FFF2-40B4-BE49-F238E27FC236}">
                <a16:creationId xmlns="" xmlns:a16="http://schemas.microsoft.com/office/drawing/2014/main" id="{E1353525-A730-4731-8E53-CE2640FC01A5}"/>
              </a:ext>
            </a:extLst>
          </p:cNvPr>
          <p:cNvSpPr txBox="1"/>
          <p:nvPr/>
        </p:nvSpPr>
        <p:spPr>
          <a:xfrm>
            <a:off x="3561203" y="1237994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5" name="TextBox 264">
            <a:extLst>
              <a:ext uri="{FF2B5EF4-FFF2-40B4-BE49-F238E27FC236}">
                <a16:creationId xmlns="" xmlns:a16="http://schemas.microsoft.com/office/drawing/2014/main" id="{DC5EF17A-3520-4689-83B2-B158F98B0728}"/>
              </a:ext>
            </a:extLst>
          </p:cNvPr>
          <p:cNvSpPr txBox="1"/>
          <p:nvPr/>
        </p:nvSpPr>
        <p:spPr>
          <a:xfrm>
            <a:off x="3324030" y="1032184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6" name="TextBox 265">
            <a:extLst>
              <a:ext uri="{FF2B5EF4-FFF2-40B4-BE49-F238E27FC236}">
                <a16:creationId xmlns="" xmlns:a16="http://schemas.microsoft.com/office/drawing/2014/main" id="{B0DF8B98-9E7F-4D51-8EC0-D6A13531A27E}"/>
              </a:ext>
            </a:extLst>
          </p:cNvPr>
          <p:cNvSpPr txBox="1"/>
          <p:nvPr/>
        </p:nvSpPr>
        <p:spPr>
          <a:xfrm>
            <a:off x="3347102" y="2182043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7" name="TextBox 266">
            <a:extLst>
              <a:ext uri="{FF2B5EF4-FFF2-40B4-BE49-F238E27FC236}">
                <a16:creationId xmlns="" xmlns:a16="http://schemas.microsoft.com/office/drawing/2014/main" id="{9CCDA17F-ABBE-4759-BE92-01F42EDC5917}"/>
              </a:ext>
            </a:extLst>
          </p:cNvPr>
          <p:cNvSpPr txBox="1"/>
          <p:nvPr/>
        </p:nvSpPr>
        <p:spPr>
          <a:xfrm>
            <a:off x="3339922" y="3074304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8" name="TextBox 267">
            <a:extLst>
              <a:ext uri="{FF2B5EF4-FFF2-40B4-BE49-F238E27FC236}">
                <a16:creationId xmlns="" xmlns:a16="http://schemas.microsoft.com/office/drawing/2014/main" id="{508161E4-04E1-441C-A8CB-EED492FDC028}"/>
              </a:ext>
            </a:extLst>
          </p:cNvPr>
          <p:cNvSpPr txBox="1"/>
          <p:nvPr/>
        </p:nvSpPr>
        <p:spPr>
          <a:xfrm>
            <a:off x="3347102" y="3988105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="" xmlns:a16="http://schemas.microsoft.com/office/drawing/2014/main" id="{D955AC91-0BC1-4218-8531-1C9C4FE497EF}"/>
              </a:ext>
            </a:extLst>
          </p:cNvPr>
          <p:cNvSpPr txBox="1"/>
          <p:nvPr/>
        </p:nvSpPr>
        <p:spPr>
          <a:xfrm>
            <a:off x="2830394" y="2128656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0" name="TextBox 269">
            <a:extLst>
              <a:ext uri="{FF2B5EF4-FFF2-40B4-BE49-F238E27FC236}">
                <a16:creationId xmlns="" xmlns:a16="http://schemas.microsoft.com/office/drawing/2014/main" id="{05761EBC-8ED2-4670-AD00-E158C3BB63B3}"/>
              </a:ext>
            </a:extLst>
          </p:cNvPr>
          <p:cNvSpPr txBox="1"/>
          <p:nvPr/>
        </p:nvSpPr>
        <p:spPr>
          <a:xfrm>
            <a:off x="2609939" y="1916024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1" name="TextBox 270">
            <a:extLst>
              <a:ext uri="{FF2B5EF4-FFF2-40B4-BE49-F238E27FC236}">
                <a16:creationId xmlns="" xmlns:a16="http://schemas.microsoft.com/office/drawing/2014/main" id="{E04FAF3E-CF0A-4EF0-95B6-ACB6BFE5F550}"/>
              </a:ext>
            </a:extLst>
          </p:cNvPr>
          <p:cNvSpPr txBox="1"/>
          <p:nvPr/>
        </p:nvSpPr>
        <p:spPr>
          <a:xfrm>
            <a:off x="2578364" y="3068602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2" name="TextBox 271">
            <a:extLst>
              <a:ext uri="{FF2B5EF4-FFF2-40B4-BE49-F238E27FC236}">
                <a16:creationId xmlns="" xmlns:a16="http://schemas.microsoft.com/office/drawing/2014/main" id="{AF072332-ECD7-42B5-9EE7-5A457B7624BE}"/>
              </a:ext>
            </a:extLst>
          </p:cNvPr>
          <p:cNvSpPr txBox="1"/>
          <p:nvPr/>
        </p:nvSpPr>
        <p:spPr>
          <a:xfrm>
            <a:off x="2595003" y="3980601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3" name="TextBox 272">
            <a:extLst>
              <a:ext uri="{FF2B5EF4-FFF2-40B4-BE49-F238E27FC236}">
                <a16:creationId xmlns="" xmlns:a16="http://schemas.microsoft.com/office/drawing/2014/main" id="{41E5C465-A2AD-48C5-91EF-0161B5767A88}"/>
              </a:ext>
            </a:extLst>
          </p:cNvPr>
          <p:cNvSpPr txBox="1"/>
          <p:nvPr/>
        </p:nvSpPr>
        <p:spPr>
          <a:xfrm>
            <a:off x="2037543" y="3060701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4" name="TextBox 273">
            <a:extLst>
              <a:ext uri="{FF2B5EF4-FFF2-40B4-BE49-F238E27FC236}">
                <a16:creationId xmlns="" xmlns:a16="http://schemas.microsoft.com/office/drawing/2014/main" id="{95E508EF-1075-4747-9343-4FA53BF83BDA}"/>
              </a:ext>
            </a:extLst>
          </p:cNvPr>
          <p:cNvSpPr txBox="1"/>
          <p:nvPr/>
        </p:nvSpPr>
        <p:spPr>
          <a:xfrm>
            <a:off x="421861" y="4011919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5" name="TextBox 274">
            <a:extLst>
              <a:ext uri="{FF2B5EF4-FFF2-40B4-BE49-F238E27FC236}">
                <a16:creationId xmlns="" xmlns:a16="http://schemas.microsoft.com/office/drawing/2014/main" id="{557F6F78-5B9C-41E4-8C33-08CB082F2691}"/>
              </a:ext>
            </a:extLst>
          </p:cNvPr>
          <p:cNvSpPr txBox="1"/>
          <p:nvPr/>
        </p:nvSpPr>
        <p:spPr>
          <a:xfrm>
            <a:off x="1825904" y="2868996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6" name="TextBox 275">
            <a:extLst>
              <a:ext uri="{FF2B5EF4-FFF2-40B4-BE49-F238E27FC236}">
                <a16:creationId xmlns="" xmlns:a16="http://schemas.microsoft.com/office/drawing/2014/main" id="{1C2D31BE-90F5-4EC9-B25B-3CBD3960D83B}"/>
              </a:ext>
            </a:extLst>
          </p:cNvPr>
          <p:cNvSpPr txBox="1"/>
          <p:nvPr/>
        </p:nvSpPr>
        <p:spPr>
          <a:xfrm>
            <a:off x="1825625" y="3988105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7" name="TextBox 276">
            <a:extLst>
              <a:ext uri="{FF2B5EF4-FFF2-40B4-BE49-F238E27FC236}">
                <a16:creationId xmlns="" xmlns:a16="http://schemas.microsoft.com/office/drawing/2014/main" id="{5FB2C6A2-B89A-4D45-8C36-77DBCB979E26}"/>
              </a:ext>
            </a:extLst>
          </p:cNvPr>
          <p:cNvSpPr txBox="1"/>
          <p:nvPr/>
        </p:nvSpPr>
        <p:spPr>
          <a:xfrm>
            <a:off x="1221822" y="3980600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8" name="TextBox 277">
            <a:extLst>
              <a:ext uri="{FF2B5EF4-FFF2-40B4-BE49-F238E27FC236}">
                <a16:creationId xmlns="" xmlns:a16="http://schemas.microsoft.com/office/drawing/2014/main" id="{1A789467-F6DA-42F1-AB52-CFCEBCE952F6}"/>
              </a:ext>
            </a:extLst>
          </p:cNvPr>
          <p:cNvSpPr txBox="1"/>
          <p:nvPr/>
        </p:nvSpPr>
        <p:spPr>
          <a:xfrm>
            <a:off x="971436" y="3805508"/>
            <a:ext cx="8107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</a:t>
            </a:r>
            <a:r>
              <a:rPr lang="ru-RU" sz="14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84" name="Прямая соединительная линия 283">
            <a:extLst>
              <a:ext uri="{FF2B5EF4-FFF2-40B4-BE49-F238E27FC236}">
                <a16:creationId xmlns="" xmlns:a16="http://schemas.microsoft.com/office/drawing/2014/main" id="{E926E02E-7E9C-4E22-BB87-1D88CB4EF140}"/>
              </a:ext>
            </a:extLst>
          </p:cNvPr>
          <p:cNvCxnSpPr>
            <a:stCxn id="157" idx="2"/>
          </p:cNvCxnSpPr>
          <p:nvPr/>
        </p:nvCxnSpPr>
        <p:spPr>
          <a:xfrm>
            <a:off x="4446144" y="4886023"/>
            <a:ext cx="806" cy="22713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5" name="Прямая соединительная линия 284">
            <a:extLst>
              <a:ext uri="{FF2B5EF4-FFF2-40B4-BE49-F238E27FC236}">
                <a16:creationId xmlns="" xmlns:a16="http://schemas.microsoft.com/office/drawing/2014/main" id="{A650223E-4D25-4520-95B5-A830881912D0}"/>
              </a:ext>
            </a:extLst>
          </p:cNvPr>
          <p:cNvCxnSpPr/>
          <p:nvPr/>
        </p:nvCxnSpPr>
        <p:spPr>
          <a:xfrm>
            <a:off x="3706488" y="4886023"/>
            <a:ext cx="806" cy="22713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6" name="Прямая соединительная линия 285">
            <a:extLst>
              <a:ext uri="{FF2B5EF4-FFF2-40B4-BE49-F238E27FC236}">
                <a16:creationId xmlns="" xmlns:a16="http://schemas.microsoft.com/office/drawing/2014/main" id="{BD82BD52-EA77-4C76-9510-319E9A431C03}"/>
              </a:ext>
            </a:extLst>
          </p:cNvPr>
          <p:cNvCxnSpPr/>
          <p:nvPr/>
        </p:nvCxnSpPr>
        <p:spPr>
          <a:xfrm>
            <a:off x="2944930" y="4888009"/>
            <a:ext cx="806" cy="22713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7" name="Прямая соединительная линия 286">
            <a:extLst>
              <a:ext uri="{FF2B5EF4-FFF2-40B4-BE49-F238E27FC236}">
                <a16:creationId xmlns="" xmlns:a16="http://schemas.microsoft.com/office/drawing/2014/main" id="{2741B1C9-EA9D-4BBD-8FFE-B57C94E13C66}"/>
              </a:ext>
            </a:extLst>
          </p:cNvPr>
          <p:cNvCxnSpPr/>
          <p:nvPr/>
        </p:nvCxnSpPr>
        <p:spPr>
          <a:xfrm>
            <a:off x="1380991" y="4887561"/>
            <a:ext cx="806" cy="22713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8" name="Прямая соединительная линия 287">
            <a:extLst>
              <a:ext uri="{FF2B5EF4-FFF2-40B4-BE49-F238E27FC236}">
                <a16:creationId xmlns="" xmlns:a16="http://schemas.microsoft.com/office/drawing/2014/main" id="{24AFCDAE-9AB0-4427-AA68-9E2458565ABC}"/>
              </a:ext>
            </a:extLst>
          </p:cNvPr>
          <p:cNvCxnSpPr/>
          <p:nvPr/>
        </p:nvCxnSpPr>
        <p:spPr>
          <a:xfrm>
            <a:off x="2189458" y="4886022"/>
            <a:ext cx="806" cy="22713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0" name="Соединитель: уступ 289">
            <a:extLst>
              <a:ext uri="{FF2B5EF4-FFF2-40B4-BE49-F238E27FC236}">
                <a16:creationId xmlns="" xmlns:a16="http://schemas.microsoft.com/office/drawing/2014/main" id="{4ACE8ED2-C643-461B-9DB5-5E816A5F9069}"/>
              </a:ext>
            </a:extLst>
          </p:cNvPr>
          <p:cNvCxnSpPr/>
          <p:nvPr/>
        </p:nvCxnSpPr>
        <p:spPr>
          <a:xfrm rot="5400000">
            <a:off x="3940971" y="4861841"/>
            <a:ext cx="330090" cy="172551"/>
          </a:xfrm>
          <a:prstGeom prst="bentConnector3">
            <a:avLst>
              <a:gd name="adj1" fmla="val 479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2" name="Соединитель: уступ 291">
            <a:extLst>
              <a:ext uri="{FF2B5EF4-FFF2-40B4-BE49-F238E27FC236}">
                <a16:creationId xmlns="" xmlns:a16="http://schemas.microsoft.com/office/drawing/2014/main" id="{6581ECB1-B00F-4374-B581-506EB80FA94E}"/>
              </a:ext>
            </a:extLst>
          </p:cNvPr>
          <p:cNvCxnSpPr/>
          <p:nvPr/>
        </p:nvCxnSpPr>
        <p:spPr>
          <a:xfrm rot="5400000">
            <a:off x="870294" y="4868122"/>
            <a:ext cx="330090" cy="172551"/>
          </a:xfrm>
          <a:prstGeom prst="bentConnector3">
            <a:avLst>
              <a:gd name="adj1" fmla="val 479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3" name="Соединитель: уступ 292">
            <a:extLst>
              <a:ext uri="{FF2B5EF4-FFF2-40B4-BE49-F238E27FC236}">
                <a16:creationId xmlns="" xmlns:a16="http://schemas.microsoft.com/office/drawing/2014/main" id="{44CD1A1F-E3E0-4CD1-9B2C-48E96C6B3AB4}"/>
              </a:ext>
            </a:extLst>
          </p:cNvPr>
          <p:cNvCxnSpPr/>
          <p:nvPr/>
        </p:nvCxnSpPr>
        <p:spPr>
          <a:xfrm rot="5400000">
            <a:off x="1685091" y="4859170"/>
            <a:ext cx="330090" cy="172551"/>
          </a:xfrm>
          <a:prstGeom prst="bentConnector3">
            <a:avLst>
              <a:gd name="adj1" fmla="val 479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4" name="Соединитель: уступ 293">
            <a:extLst>
              <a:ext uri="{FF2B5EF4-FFF2-40B4-BE49-F238E27FC236}">
                <a16:creationId xmlns="" xmlns:a16="http://schemas.microsoft.com/office/drawing/2014/main" id="{F297BAC8-514D-4FD8-8F4D-ABD7BCC229CE}"/>
              </a:ext>
            </a:extLst>
          </p:cNvPr>
          <p:cNvCxnSpPr/>
          <p:nvPr/>
        </p:nvCxnSpPr>
        <p:spPr>
          <a:xfrm rot="5400000">
            <a:off x="2445479" y="4865603"/>
            <a:ext cx="330090" cy="172551"/>
          </a:xfrm>
          <a:prstGeom prst="bentConnector3">
            <a:avLst>
              <a:gd name="adj1" fmla="val 479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5" name="Соединитель: уступ 294">
            <a:extLst>
              <a:ext uri="{FF2B5EF4-FFF2-40B4-BE49-F238E27FC236}">
                <a16:creationId xmlns="" xmlns:a16="http://schemas.microsoft.com/office/drawing/2014/main" id="{B6F1F4DA-EAA0-4B84-8FD6-441408662D66}"/>
              </a:ext>
            </a:extLst>
          </p:cNvPr>
          <p:cNvCxnSpPr/>
          <p:nvPr/>
        </p:nvCxnSpPr>
        <p:spPr>
          <a:xfrm rot="5400000">
            <a:off x="3192061" y="4868650"/>
            <a:ext cx="330090" cy="172551"/>
          </a:xfrm>
          <a:prstGeom prst="bentConnector3">
            <a:avLst>
              <a:gd name="adj1" fmla="val 479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7" name="TextBox 296">
            <a:extLst>
              <a:ext uri="{FF2B5EF4-FFF2-40B4-BE49-F238E27FC236}">
                <a16:creationId xmlns="" xmlns:a16="http://schemas.microsoft.com/office/drawing/2014/main" id="{9BD94EAF-224D-4D00-AA8E-9478A8B7948E}"/>
              </a:ext>
            </a:extLst>
          </p:cNvPr>
          <p:cNvSpPr txBox="1"/>
          <p:nvPr/>
        </p:nvSpPr>
        <p:spPr>
          <a:xfrm>
            <a:off x="1116955" y="4480687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298" name="TextBox 297">
            <a:extLst>
              <a:ext uri="{FF2B5EF4-FFF2-40B4-BE49-F238E27FC236}">
                <a16:creationId xmlns="" xmlns:a16="http://schemas.microsoft.com/office/drawing/2014/main" id="{E79285FE-E43A-4F1E-9C66-DEADA7D02612}"/>
              </a:ext>
            </a:extLst>
          </p:cNvPr>
          <p:cNvSpPr txBox="1"/>
          <p:nvPr/>
        </p:nvSpPr>
        <p:spPr>
          <a:xfrm>
            <a:off x="1937728" y="4480883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="" xmlns:a16="http://schemas.microsoft.com/office/drawing/2014/main" id="{900F939C-5301-4EB0-8C70-EF207723385D}"/>
              </a:ext>
            </a:extLst>
          </p:cNvPr>
          <p:cNvSpPr txBox="1"/>
          <p:nvPr/>
        </p:nvSpPr>
        <p:spPr>
          <a:xfrm>
            <a:off x="2707751" y="4480080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0" name="TextBox 299">
            <a:extLst>
              <a:ext uri="{FF2B5EF4-FFF2-40B4-BE49-F238E27FC236}">
                <a16:creationId xmlns="" xmlns:a16="http://schemas.microsoft.com/office/drawing/2014/main" id="{3663A2AD-3D64-419E-A69C-E6A5896F49DF}"/>
              </a:ext>
            </a:extLst>
          </p:cNvPr>
          <p:cNvSpPr txBox="1"/>
          <p:nvPr/>
        </p:nvSpPr>
        <p:spPr>
          <a:xfrm>
            <a:off x="3442270" y="4481121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1" name="TextBox 300">
            <a:extLst>
              <a:ext uri="{FF2B5EF4-FFF2-40B4-BE49-F238E27FC236}">
                <a16:creationId xmlns="" xmlns:a16="http://schemas.microsoft.com/office/drawing/2014/main" id="{6FA861F9-D065-4714-9D31-33BE1DB55D86}"/>
              </a:ext>
            </a:extLst>
          </p:cNvPr>
          <p:cNvSpPr txBox="1"/>
          <p:nvPr/>
        </p:nvSpPr>
        <p:spPr>
          <a:xfrm>
            <a:off x="4174903" y="4479307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2" name="TextBox 301">
            <a:extLst>
              <a:ext uri="{FF2B5EF4-FFF2-40B4-BE49-F238E27FC236}">
                <a16:creationId xmlns="" xmlns:a16="http://schemas.microsoft.com/office/drawing/2014/main" id="{A6EECDB5-C461-4AEC-9541-8F3622DE8BDC}"/>
              </a:ext>
            </a:extLst>
          </p:cNvPr>
          <p:cNvSpPr txBox="1"/>
          <p:nvPr/>
        </p:nvSpPr>
        <p:spPr>
          <a:xfrm>
            <a:off x="1928556" y="3548346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3" name="TextBox 302">
            <a:extLst>
              <a:ext uri="{FF2B5EF4-FFF2-40B4-BE49-F238E27FC236}">
                <a16:creationId xmlns="" xmlns:a16="http://schemas.microsoft.com/office/drawing/2014/main" id="{6BAF3D91-ECEC-47AB-8073-43C27495F795}"/>
              </a:ext>
            </a:extLst>
          </p:cNvPr>
          <p:cNvSpPr txBox="1"/>
          <p:nvPr/>
        </p:nvSpPr>
        <p:spPr>
          <a:xfrm>
            <a:off x="2692179" y="3548542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="" xmlns:a16="http://schemas.microsoft.com/office/drawing/2014/main" id="{9436F616-E242-43B9-B1DF-4379FCF95F57}"/>
              </a:ext>
            </a:extLst>
          </p:cNvPr>
          <p:cNvSpPr txBox="1"/>
          <p:nvPr/>
        </p:nvSpPr>
        <p:spPr>
          <a:xfrm>
            <a:off x="3462202" y="3547739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5" name="TextBox 304">
            <a:extLst>
              <a:ext uri="{FF2B5EF4-FFF2-40B4-BE49-F238E27FC236}">
                <a16:creationId xmlns="" xmlns:a16="http://schemas.microsoft.com/office/drawing/2014/main" id="{4E45DAF1-3FD0-495A-BABF-AB6E57323B9A}"/>
              </a:ext>
            </a:extLst>
          </p:cNvPr>
          <p:cNvSpPr txBox="1"/>
          <p:nvPr/>
        </p:nvSpPr>
        <p:spPr>
          <a:xfrm>
            <a:off x="4206246" y="3548780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="" xmlns:a16="http://schemas.microsoft.com/office/drawing/2014/main" id="{EEE89A6C-956B-4FC0-B94B-8CA9C364AF4E}"/>
              </a:ext>
            </a:extLst>
          </p:cNvPr>
          <p:cNvSpPr txBox="1"/>
          <p:nvPr/>
        </p:nvSpPr>
        <p:spPr>
          <a:xfrm>
            <a:off x="4957929" y="3546966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7" name="TextBox 306">
            <a:extLst>
              <a:ext uri="{FF2B5EF4-FFF2-40B4-BE49-F238E27FC236}">
                <a16:creationId xmlns="" xmlns:a16="http://schemas.microsoft.com/office/drawing/2014/main" id="{63F22476-2749-4BEE-8ED6-0E19DA7BFCDA}"/>
              </a:ext>
            </a:extLst>
          </p:cNvPr>
          <p:cNvSpPr txBox="1"/>
          <p:nvPr/>
        </p:nvSpPr>
        <p:spPr>
          <a:xfrm>
            <a:off x="2717630" y="2642230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8" name="TextBox 307">
            <a:extLst>
              <a:ext uri="{FF2B5EF4-FFF2-40B4-BE49-F238E27FC236}">
                <a16:creationId xmlns="" xmlns:a16="http://schemas.microsoft.com/office/drawing/2014/main" id="{9ED8856A-6836-40EB-9E59-CFDB1B4D2D49}"/>
              </a:ext>
            </a:extLst>
          </p:cNvPr>
          <p:cNvSpPr txBox="1"/>
          <p:nvPr/>
        </p:nvSpPr>
        <p:spPr>
          <a:xfrm>
            <a:off x="3452678" y="2642426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09" name="TextBox 308">
            <a:extLst>
              <a:ext uri="{FF2B5EF4-FFF2-40B4-BE49-F238E27FC236}">
                <a16:creationId xmlns="" xmlns:a16="http://schemas.microsoft.com/office/drawing/2014/main" id="{92412766-5B2D-4786-A6CB-D839376103D1}"/>
              </a:ext>
            </a:extLst>
          </p:cNvPr>
          <p:cNvSpPr txBox="1"/>
          <p:nvPr/>
        </p:nvSpPr>
        <p:spPr>
          <a:xfrm>
            <a:off x="4222701" y="2641623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="" xmlns:a16="http://schemas.microsoft.com/office/drawing/2014/main" id="{0A181B6D-BE6A-4FA2-A683-B0A93C6651A5}"/>
              </a:ext>
            </a:extLst>
          </p:cNvPr>
          <p:cNvSpPr txBox="1"/>
          <p:nvPr/>
        </p:nvSpPr>
        <p:spPr>
          <a:xfrm>
            <a:off x="4966745" y="2642664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1" name="TextBox 310">
            <a:extLst>
              <a:ext uri="{FF2B5EF4-FFF2-40B4-BE49-F238E27FC236}">
                <a16:creationId xmlns="" xmlns:a16="http://schemas.microsoft.com/office/drawing/2014/main" id="{AB58278B-A9BD-4331-83D3-A20DB3D5D7D5}"/>
              </a:ext>
            </a:extLst>
          </p:cNvPr>
          <p:cNvSpPr txBox="1"/>
          <p:nvPr/>
        </p:nvSpPr>
        <p:spPr>
          <a:xfrm>
            <a:off x="5718428" y="2640850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="" xmlns:a16="http://schemas.microsoft.com/office/drawing/2014/main" id="{7A48049B-F587-4180-9AB1-3D9238E057B7}"/>
              </a:ext>
            </a:extLst>
          </p:cNvPr>
          <p:cNvSpPr txBox="1"/>
          <p:nvPr/>
        </p:nvSpPr>
        <p:spPr>
          <a:xfrm>
            <a:off x="3458250" y="1727095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3" name="TextBox 312">
            <a:extLst>
              <a:ext uri="{FF2B5EF4-FFF2-40B4-BE49-F238E27FC236}">
                <a16:creationId xmlns="" xmlns:a16="http://schemas.microsoft.com/office/drawing/2014/main" id="{FDF8B9D6-64C0-4ED6-AEEB-1C240F9CB5EC}"/>
              </a:ext>
            </a:extLst>
          </p:cNvPr>
          <p:cNvSpPr txBox="1"/>
          <p:nvPr/>
        </p:nvSpPr>
        <p:spPr>
          <a:xfrm>
            <a:off x="4221873" y="1727291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4" name="TextBox 313">
            <a:extLst>
              <a:ext uri="{FF2B5EF4-FFF2-40B4-BE49-F238E27FC236}">
                <a16:creationId xmlns="" xmlns:a16="http://schemas.microsoft.com/office/drawing/2014/main" id="{FFBB0EE0-2B8A-47DD-A15E-3B2F48D872D2}"/>
              </a:ext>
            </a:extLst>
          </p:cNvPr>
          <p:cNvSpPr txBox="1"/>
          <p:nvPr/>
        </p:nvSpPr>
        <p:spPr>
          <a:xfrm>
            <a:off x="4991896" y="1726488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5" name="TextBox 314">
            <a:extLst>
              <a:ext uri="{FF2B5EF4-FFF2-40B4-BE49-F238E27FC236}">
                <a16:creationId xmlns="" xmlns:a16="http://schemas.microsoft.com/office/drawing/2014/main" id="{8B574ADF-D581-4E6D-9DF1-FC37A4585BB2}"/>
              </a:ext>
            </a:extLst>
          </p:cNvPr>
          <p:cNvSpPr txBox="1"/>
          <p:nvPr/>
        </p:nvSpPr>
        <p:spPr>
          <a:xfrm>
            <a:off x="5735940" y="1727529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6" name="TextBox 315">
            <a:extLst>
              <a:ext uri="{FF2B5EF4-FFF2-40B4-BE49-F238E27FC236}">
                <a16:creationId xmlns="" xmlns:a16="http://schemas.microsoft.com/office/drawing/2014/main" id="{98984B5F-1FCD-4A2C-BB07-022EBC059F84}"/>
              </a:ext>
            </a:extLst>
          </p:cNvPr>
          <p:cNvSpPr txBox="1"/>
          <p:nvPr/>
        </p:nvSpPr>
        <p:spPr>
          <a:xfrm>
            <a:off x="6487623" y="1725715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7" name="TextBox 316">
            <a:extLst>
              <a:ext uri="{FF2B5EF4-FFF2-40B4-BE49-F238E27FC236}">
                <a16:creationId xmlns="" xmlns:a16="http://schemas.microsoft.com/office/drawing/2014/main" id="{56814192-689E-4C06-BCE6-8BC892728674}"/>
              </a:ext>
            </a:extLst>
          </p:cNvPr>
          <p:cNvSpPr txBox="1"/>
          <p:nvPr/>
        </p:nvSpPr>
        <p:spPr>
          <a:xfrm>
            <a:off x="4216261" y="870544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="" xmlns:a16="http://schemas.microsoft.com/office/drawing/2014/main" id="{98526510-576F-4151-ACA4-8C27B030B166}"/>
              </a:ext>
            </a:extLst>
          </p:cNvPr>
          <p:cNvSpPr txBox="1"/>
          <p:nvPr/>
        </p:nvSpPr>
        <p:spPr>
          <a:xfrm>
            <a:off x="4979884" y="870740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="" xmlns:a16="http://schemas.microsoft.com/office/drawing/2014/main" id="{DB06BC70-0A37-4C91-AF72-3BC694CDD0F4}"/>
              </a:ext>
            </a:extLst>
          </p:cNvPr>
          <p:cNvSpPr txBox="1"/>
          <p:nvPr/>
        </p:nvSpPr>
        <p:spPr>
          <a:xfrm>
            <a:off x="5749907" y="869937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="" xmlns:a16="http://schemas.microsoft.com/office/drawing/2014/main" id="{0DDD898E-5DD4-4149-9941-20E5C80CCCD7}"/>
              </a:ext>
            </a:extLst>
          </p:cNvPr>
          <p:cNvSpPr txBox="1"/>
          <p:nvPr/>
        </p:nvSpPr>
        <p:spPr>
          <a:xfrm>
            <a:off x="6493951" y="870978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="" xmlns:a16="http://schemas.microsoft.com/office/drawing/2014/main" id="{6CACBD76-E7EB-472E-950E-61ECA9A5A39E}"/>
              </a:ext>
            </a:extLst>
          </p:cNvPr>
          <p:cNvSpPr txBox="1"/>
          <p:nvPr/>
        </p:nvSpPr>
        <p:spPr>
          <a:xfrm>
            <a:off x="7226584" y="869164"/>
            <a:ext cx="54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СМ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4" name="Объект 2"/>
              <p:cNvSpPr txBox="1">
                <a:spLocks/>
              </p:cNvSpPr>
              <p:nvPr/>
            </p:nvSpPr>
            <p:spPr>
              <a:xfrm>
                <a:off x="6346209" y="4176215"/>
                <a:ext cx="5667600" cy="256924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ru-RU"/>
                  <a:t>Понадобится 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/>
                  <a:t>n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dirty="0"/>
                  <a:t>n схем «И» </a:t>
                </a:r>
              </a:p>
              <a:p>
                <a:pPr marL="0" indent="0">
                  <a:buNone/>
                </a:pPr>
                <a:r>
                  <a:rPr lang="ru-RU" dirty="0"/>
                  <a:t>n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dirty="0"/>
                  <a:t>(n-1) = одноразрядных сумматоров</a:t>
                </a:r>
              </a:p>
            </p:txBody>
          </p:sp>
        </mc:Choice>
        <mc:Fallback xmlns="">
          <p:sp>
            <p:nvSpPr>
              <p:cNvPr id="194" name="Объект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6209" y="4176215"/>
                <a:ext cx="5667600" cy="2569244"/>
              </a:xfrm>
              <a:prstGeom prst="rect">
                <a:avLst/>
              </a:prstGeom>
              <a:blipFill>
                <a:blip r:embed="rId3"/>
                <a:stretch>
                  <a:fillRect l="-2151" t="-379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6" name="Прямая со стрелкой 195">
            <a:extLst>
              <a:ext uri="{FF2B5EF4-FFF2-40B4-BE49-F238E27FC236}">
                <a16:creationId xmlns="" xmlns:a16="http://schemas.microsoft.com/office/drawing/2014/main" id="{9999CDD1-B470-483B-8D1B-D014F79FC91E}"/>
              </a:ext>
            </a:extLst>
          </p:cNvPr>
          <p:cNvCxnSpPr>
            <a:cxnSpLocks/>
          </p:cNvCxnSpPr>
          <p:nvPr/>
        </p:nvCxnSpPr>
        <p:spPr>
          <a:xfrm>
            <a:off x="692197" y="5438610"/>
            <a:ext cx="0" cy="44857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8" name="TextBox 197">
            <a:extLst>
              <a:ext uri="{FF2B5EF4-FFF2-40B4-BE49-F238E27FC236}">
                <a16:creationId xmlns="" xmlns:a16="http://schemas.microsoft.com/office/drawing/2014/main" id="{0A296CF1-6FF8-4A26-86EC-CDEFD64BDD7E}"/>
              </a:ext>
            </a:extLst>
          </p:cNvPr>
          <p:cNvSpPr txBox="1"/>
          <p:nvPr/>
        </p:nvSpPr>
        <p:spPr>
          <a:xfrm>
            <a:off x="404556" y="5962766"/>
            <a:ext cx="6435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80758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4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9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3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5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8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3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4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5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8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8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9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0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7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0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2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5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7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0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1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2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5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7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0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4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9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5" fill="hold">
                      <p:stCondLst>
                        <p:cond delay="indefinite"/>
                      </p:stCondLst>
                      <p:childTnLst>
                        <p:par>
                          <p:cTn id="466" fill="hold">
                            <p:stCondLst>
                              <p:cond delay="0"/>
                            </p:stCondLst>
                            <p:childTnLst>
                              <p:par>
                                <p:cTn id="46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6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8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6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7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8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1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3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8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0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3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4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5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8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9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3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4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5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8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6" fill="hold">
                      <p:stCondLst>
                        <p:cond delay="indefinite"/>
                      </p:stCondLst>
                      <p:childTnLst>
                        <p:par>
                          <p:cTn id="557" fill="hold">
                            <p:stCondLst>
                              <p:cond delay="0"/>
                            </p:stCondLst>
                            <p:childTnLst>
                              <p:par>
                                <p:cTn id="5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5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5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0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1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0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1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5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5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6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8" fill="hold">
                      <p:stCondLst>
                        <p:cond delay="indefinite"/>
                      </p:stCondLst>
                      <p:childTnLst>
                        <p:par>
                          <p:cTn id="639" fill="hold">
                            <p:stCondLst>
                              <p:cond delay="0"/>
                            </p:stCondLst>
                            <p:childTnLst>
                              <p:par>
                                <p:cTn id="6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2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3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4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5" fill="hold">
                      <p:stCondLst>
                        <p:cond delay="indefinite"/>
                      </p:stCondLst>
                      <p:childTnLst>
                        <p:par>
                          <p:cTn id="646" fill="hold">
                            <p:stCondLst>
                              <p:cond delay="0"/>
                            </p:stCondLst>
                            <p:childTnLst>
                              <p:par>
                                <p:cTn id="6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4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6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9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4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5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6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4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5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6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4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5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6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1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5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7" fill="hold">
                      <p:stCondLst>
                        <p:cond delay="indefinite"/>
                      </p:stCondLst>
                      <p:childTnLst>
                        <p:par>
                          <p:cTn id="698" fill="hold">
                            <p:stCondLst>
                              <p:cond delay="0"/>
                            </p:stCondLst>
                            <p:childTnLst>
                              <p:par>
                                <p:cTn id="69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1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2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3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6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7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8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1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2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3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6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7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8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6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8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9" fill="hold">
                      <p:stCondLst>
                        <p:cond delay="indefinite"/>
                      </p:stCondLst>
                      <p:childTnLst>
                        <p:par>
                          <p:cTn id="730" fill="hold">
                            <p:stCondLst>
                              <p:cond delay="0"/>
                            </p:stCondLst>
                            <p:childTnLst>
                              <p:par>
                                <p:cTn id="7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3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4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5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3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4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0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3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4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5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9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0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8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9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0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3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5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9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3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1" fill="hold">
                      <p:stCondLst>
                        <p:cond delay="indefinite"/>
                      </p:stCondLst>
                      <p:childTnLst>
                        <p:par>
                          <p:cTn id="812" fill="hold">
                            <p:stCondLst>
                              <p:cond delay="0"/>
                            </p:stCondLst>
                            <p:childTnLst>
                              <p:par>
                                <p:cTn id="8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5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8" fill="hold">
                      <p:stCondLst>
                        <p:cond delay="indefinite"/>
                      </p:stCondLst>
                      <p:childTnLst>
                        <p:par>
                          <p:cTn id="819" fill="hold">
                            <p:stCondLst>
                              <p:cond delay="0"/>
                            </p:stCondLst>
                            <p:childTnLst>
                              <p:par>
                                <p:cTn id="8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3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7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8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9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3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4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7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8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9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2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3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4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7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8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9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7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8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9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7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8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9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0" fill="hold">
                      <p:stCondLst>
                        <p:cond delay="indefinite"/>
                      </p:stCondLst>
                      <p:childTnLst>
                        <p:par>
                          <p:cTn id="871" fill="hold">
                            <p:stCondLst>
                              <p:cond delay="0"/>
                            </p:stCondLst>
                            <p:childTnLst>
                              <p:par>
                                <p:cTn id="87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4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5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6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7" fill="hold">
                      <p:stCondLst>
                        <p:cond delay="indefinite"/>
                      </p:stCondLst>
                      <p:childTnLst>
                        <p:par>
                          <p:cTn id="878" fill="hold">
                            <p:stCondLst>
                              <p:cond delay="0"/>
                            </p:stCondLst>
                            <p:childTnLst>
                              <p:par>
                                <p:cTn id="87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1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2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3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6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7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8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1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2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3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6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7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8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1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2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3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6" dur="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7" dur="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8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1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2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3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6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7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8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1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2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3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6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7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8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2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4" fill="hold">
                      <p:stCondLst>
                        <p:cond delay="indefinite"/>
                      </p:stCondLst>
                      <p:childTnLst>
                        <p:par>
                          <p:cTn id="935" fill="hold">
                            <p:stCondLst>
                              <p:cond delay="0"/>
                            </p:stCondLst>
                            <p:childTnLst>
                              <p:par>
                                <p:cTn id="9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8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9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1" fill="hold">
                      <p:stCondLst>
                        <p:cond delay="indefinite"/>
                      </p:stCondLst>
                      <p:childTnLst>
                        <p:par>
                          <p:cTn id="942" fill="hold">
                            <p:stCondLst>
                              <p:cond delay="0"/>
                            </p:stCondLst>
                            <p:childTnLst>
                              <p:par>
                                <p:cTn id="94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5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6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0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1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2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5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2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5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7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0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1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2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5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7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8" fill="hold">
                      <p:stCondLst>
                        <p:cond delay="indefinite"/>
                      </p:stCondLst>
                      <p:childTnLst>
                        <p:par>
                          <p:cTn id="979" fill="hold">
                            <p:stCondLst>
                              <p:cond delay="0"/>
                            </p:stCondLst>
                            <p:childTnLst>
                              <p:par>
                                <p:cTn id="98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2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3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4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7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8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9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2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3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4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7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8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9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2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3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7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8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9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2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3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4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5" fill="hold">
                      <p:stCondLst>
                        <p:cond delay="indefinite"/>
                      </p:stCondLst>
                      <p:childTnLst>
                        <p:par>
                          <p:cTn id="1016" fill="hold">
                            <p:stCondLst>
                              <p:cond delay="0"/>
                            </p:stCondLst>
                            <p:childTnLst>
                              <p:par>
                                <p:cTn id="10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9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0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1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9" grpId="0" animBg="1"/>
      <p:bldP spid="27" grpId="0" animBg="1"/>
      <p:bldP spid="28" grpId="0" animBg="1"/>
      <p:bldP spid="29" grpId="0" animBg="1"/>
      <p:bldP spid="35" grpId="0" animBg="1"/>
      <p:bldP spid="38" grpId="0" animBg="1"/>
      <p:bldP spid="41" grpId="0" animBg="1"/>
      <p:bldP spid="44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85" grpId="0" animBg="1"/>
      <p:bldP spid="195" grpId="0"/>
      <p:bldP spid="197" grpId="0"/>
      <p:bldP spid="199" grpId="0"/>
      <p:bldP spid="201" grpId="0"/>
      <p:bldP spid="203" grpId="0"/>
      <p:bldP spid="205" grpId="0"/>
      <p:bldP spid="207" grpId="0"/>
      <p:bldP spid="209" grpId="0"/>
      <p:bldP spid="211" grpId="0"/>
      <p:bldP spid="213" grpId="0"/>
      <p:bldP spid="215" grpId="0"/>
      <p:bldP spid="221" grpId="0"/>
      <p:bldP spid="223" grpId="0"/>
      <p:bldP spid="224" grpId="0"/>
      <p:bldP spid="225" grpId="0"/>
      <p:bldP spid="226" grpId="0"/>
      <p:bldP spid="227" grpId="0"/>
      <p:bldP spid="228" grpId="0"/>
      <p:bldP spid="229" grpId="0"/>
      <p:bldP spid="251" grpId="0"/>
      <p:bldP spid="252" grpId="0"/>
      <p:bldP spid="253" grpId="0"/>
      <p:bldP spid="254" grpId="0"/>
      <p:bldP spid="255" grpId="0"/>
      <p:bldP spid="256" grpId="0"/>
      <p:bldP spid="257" grpId="0"/>
      <p:bldP spid="258" grpId="0"/>
      <p:bldP spid="259" grpId="0"/>
      <p:bldP spid="260" grpId="0"/>
      <p:bldP spid="261" grpId="0"/>
      <p:bldP spid="262" grpId="0"/>
      <p:bldP spid="263" grpId="0"/>
      <p:bldP spid="264" grpId="0"/>
      <p:bldP spid="265" grpId="0"/>
      <p:bldP spid="266" grpId="0"/>
      <p:bldP spid="267" grpId="0"/>
      <p:bldP spid="268" grpId="0"/>
      <p:bldP spid="269" grpId="0"/>
      <p:bldP spid="270" grpId="0"/>
      <p:bldP spid="271" grpId="0"/>
      <p:bldP spid="272" grpId="0"/>
      <p:bldP spid="273" grpId="0"/>
      <p:bldP spid="274" grpId="0"/>
      <p:bldP spid="275" grpId="0"/>
      <p:bldP spid="276" grpId="0"/>
      <p:bldP spid="277" grpId="0"/>
      <p:bldP spid="278" grpId="0"/>
      <p:bldP spid="297" grpId="0"/>
      <p:bldP spid="298" grpId="0"/>
      <p:bldP spid="299" grpId="0"/>
      <p:bldP spid="300" grpId="0"/>
      <p:bldP spid="301" grpId="0"/>
      <p:bldP spid="302" grpId="0"/>
      <p:bldP spid="303" grpId="0"/>
      <p:bldP spid="304" grpId="0"/>
      <p:bldP spid="305" grpId="0"/>
      <p:bldP spid="306" grpId="0"/>
      <p:bldP spid="307" grpId="0"/>
      <p:bldP spid="308" grpId="0"/>
      <p:bldP spid="309" grpId="0"/>
      <p:bldP spid="310" grpId="0"/>
      <p:bldP spid="311" grpId="0"/>
      <p:bldP spid="312" grpId="0"/>
      <p:bldP spid="313" grpId="0"/>
      <p:bldP spid="314" grpId="0"/>
      <p:bldP spid="315" grpId="0"/>
      <p:bldP spid="316" grpId="0"/>
      <p:bldP spid="317" grpId="0"/>
      <p:bldP spid="318" grpId="0"/>
      <p:bldP spid="319" grpId="0"/>
      <p:bldP spid="320" grpId="0"/>
      <p:bldP spid="321" grpId="0"/>
      <p:bldP spid="194" grpId="0"/>
      <p:bldP spid="19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="" xmlns:a16="http://schemas.microsoft.com/office/drawing/2014/main" id="{FDE150FD-3B22-432F-9F81-230F52EEAB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-1"/>
                <a:ext cx="12192000" cy="685800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Пример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b="0" i="0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= 1,1001 </a:t>
                </a:r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sz="2400" dirty="0">
                    <a:solidFill>
                      <a:schemeClr val="tx1"/>
                    </a:solidFill>
                  </a:rPr>
                  <a:t>= - 9/16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b="0" i="0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=               = 13/16</a:t>
                </a:r>
              </a:p>
              <a:p>
                <a:pPr marL="457200" indent="-457200"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ru-RU" sz="20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m:rPr>
                            <m:sty m:val="p"/>
                          </m:rPr>
                          <a:rPr lang="ru-RU" sz="20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ru-RU" sz="20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ru-RU" sz="20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m:rPr>
                            <m:sty m:val="p"/>
                          </m:rPr>
                          <a:rPr lang="ru-RU" sz="20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r>
                  <a:rPr lang="ru-RU" sz="2000" dirty="0">
                    <a:solidFill>
                      <a:schemeClr val="tx1"/>
                    </a:solidFill>
                  </a:rPr>
                  <a:t>⊕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0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m:rPr>
                            <m:sty m:val="p"/>
                          </m:rPr>
                          <a:rPr lang="ru-RU" sz="20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= 1 </a:t>
                </a:r>
                <a:r>
                  <a:rPr lang="ru-RU" sz="2000" dirty="0">
                    <a:solidFill>
                      <a:schemeClr val="tx1"/>
                    </a:solidFill>
                  </a:rPr>
                  <a:t>⊕</a:t>
                </a:r>
                <a:r>
                  <a:rPr lang="en-US" sz="2000" dirty="0">
                    <a:solidFill>
                      <a:schemeClr val="tx1"/>
                    </a:solidFill>
                  </a:rPr>
                  <a:t> 0 = 1 – </a:t>
                </a:r>
                <a:r>
                  <a:rPr lang="ru-RU" sz="2000" dirty="0">
                    <a:solidFill>
                      <a:schemeClr val="tx1"/>
                    </a:solidFill>
                  </a:rPr>
                  <a:t>знак произведения</a:t>
                </a:r>
              </a:p>
              <a:p>
                <a:pPr marL="457200" indent="-457200">
                  <a:buAutoNum type="arabicPeriod"/>
                </a:pPr>
                <a:r>
                  <a:rPr lang="ru-RU" sz="2000" dirty="0">
                    <a:solidFill>
                      <a:schemeClr val="tx1"/>
                    </a:solidFill>
                  </a:rPr>
                  <a:t>Вычисляем цифровую часть произведения</a:t>
                </a:r>
              </a:p>
              <a:p>
                <a:pPr marL="0" indent="0">
                  <a:buNone/>
                </a:pPr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E150FD-3B22-432F-9F81-230F52EEAB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-1"/>
                <a:ext cx="12192000" cy="6858001"/>
              </a:xfrm>
              <a:blipFill>
                <a:blip r:embed="rId36"/>
                <a:stretch>
                  <a:fillRect l="-750" t="-124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Прямая соединительная линия 4"/>
          <p:cNvCxnSpPr/>
          <p:nvPr/>
        </p:nvCxnSpPr>
        <p:spPr>
          <a:xfrm flipV="1">
            <a:off x="6946357" y="1937075"/>
            <a:ext cx="135155" cy="2275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7214521" y="302912"/>
                <a:ext cx="5461194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0,0000	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0</a:t>
                </a:r>
              </a:p>
              <a:p>
                <a:r>
                  <a:rPr lang="en-US" sz="2800" dirty="0"/>
                  <a:t>0,1001	|X|</a:t>
                </a:r>
                <a:endParaRPr lang="en-US" sz="2800" baseline="-25000" dirty="0"/>
              </a:p>
              <a:p>
                <a:r>
                  <a:rPr lang="en-US" sz="2800" dirty="0"/>
                  <a:t>0,1001	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1</a:t>
                </a:r>
                <a:r>
                  <a:rPr lang="en-US" sz="2800" dirty="0"/>
                  <a:t>=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0</a:t>
                </a:r>
                <a:r>
                  <a:rPr lang="en-US" sz="2800" dirty="0"/>
                  <a:t>+ |X|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dirty="0"/>
                  <a:t>Y</a:t>
                </a:r>
                <a:r>
                  <a:rPr lang="en-US" sz="2800" baseline="-25000" dirty="0"/>
                  <a:t>-4</a:t>
                </a:r>
              </a:p>
              <a:p>
                <a:r>
                  <a:rPr lang="ru-RU" sz="2800" dirty="0"/>
                  <a:t>	</a:t>
                </a:r>
                <a:r>
                  <a:rPr lang="en-US" sz="2800" dirty="0"/>
                  <a:t>	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1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dirty="0"/>
                  <a:t>2</a:t>
                </a:r>
                <a:r>
                  <a:rPr lang="en-US" sz="2800" baseline="30000" dirty="0"/>
                  <a:t>-1</a:t>
                </a:r>
              </a:p>
              <a:p>
                <a:r>
                  <a:rPr lang="en-US" sz="2800" dirty="0"/>
                  <a:t>0,</a:t>
                </a:r>
                <a:r>
                  <a:rPr lang="ru-RU" sz="2800" dirty="0"/>
                  <a:t>1001</a:t>
                </a:r>
                <a:r>
                  <a:rPr lang="en-US" sz="2800" dirty="0"/>
                  <a:t>	|X|</a:t>
                </a:r>
                <a:endParaRPr lang="en-US" sz="2800" b="0" baseline="-25000" dirty="0"/>
              </a:p>
              <a:p>
                <a:r>
                  <a:rPr lang="en-US" sz="2800" dirty="0"/>
                  <a:t>0,01001	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2</a:t>
                </a:r>
                <a:r>
                  <a:rPr lang="en-US" sz="2800" dirty="0"/>
                  <a:t>=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1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b="0" dirty="0"/>
                  <a:t>2</a:t>
                </a:r>
                <a:r>
                  <a:rPr lang="en-US" sz="2800" b="0" baseline="30000" dirty="0"/>
                  <a:t>-1</a:t>
                </a:r>
                <a:r>
                  <a:rPr lang="en-US" sz="2800" b="0" dirty="0"/>
                  <a:t>+|X|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 smtClean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b="0" dirty="0" smtClean="0"/>
                  <a:t>Y</a:t>
                </a:r>
                <a:r>
                  <a:rPr lang="en-US" sz="2800" b="0" baseline="-25000" dirty="0" smtClean="0"/>
                  <a:t>-3</a:t>
                </a:r>
                <a:endParaRPr lang="en-US" sz="2800" b="0" baseline="-25000" dirty="0"/>
              </a:p>
              <a:p>
                <a:r>
                  <a:rPr lang="en-US" sz="2800" dirty="0"/>
                  <a:t>		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2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b="0" dirty="0"/>
                  <a:t>2</a:t>
                </a:r>
                <a:r>
                  <a:rPr lang="en-US" sz="2800" b="0" baseline="30000" dirty="0"/>
                  <a:t>-1</a:t>
                </a:r>
              </a:p>
              <a:p>
                <a:r>
                  <a:rPr lang="en-US" sz="2800" dirty="0"/>
                  <a:t>0,1001	|X|</a:t>
                </a:r>
                <a:endParaRPr lang="en-US" sz="2800" b="0" baseline="-25000" dirty="0"/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4521" y="302912"/>
                <a:ext cx="5461194" cy="3539430"/>
              </a:xfrm>
              <a:prstGeom prst="rect">
                <a:avLst/>
              </a:prstGeom>
              <a:blipFill rotWithShape="0">
                <a:blip r:embed="rId37"/>
                <a:stretch>
                  <a:fillRect l="-2232" t="-1724" b="-413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5890789" y="716326"/>
            <a:ext cx="85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-4</a:t>
            </a:r>
            <a:r>
              <a:rPr lang="en-US" sz="2400" dirty="0"/>
              <a:t>=1</a:t>
            </a:r>
            <a:endParaRPr lang="ru-RU" sz="2400" dirty="0"/>
          </a:p>
        </p:txBody>
      </p:sp>
      <p:sp>
        <p:nvSpPr>
          <p:cNvPr id="25" name="TextBox 24"/>
          <p:cNvSpPr txBox="1"/>
          <p:nvPr/>
        </p:nvSpPr>
        <p:spPr>
          <a:xfrm>
            <a:off x="5958722" y="3348676"/>
            <a:ext cx="85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-2</a:t>
            </a:r>
            <a:r>
              <a:rPr lang="en-US" sz="2400" dirty="0"/>
              <a:t>=1</a:t>
            </a:r>
            <a:endParaRPr lang="ru-RU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5904491" y="2057238"/>
            <a:ext cx="85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-3</a:t>
            </a:r>
            <a:r>
              <a:rPr lang="en-US" sz="2400" dirty="0"/>
              <a:t>=0</a:t>
            </a:r>
            <a:endParaRPr lang="ru-RU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6843450" y="3067393"/>
            <a:ext cx="425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27" name="TextBox 26"/>
          <p:cNvSpPr txBox="1"/>
          <p:nvPr/>
        </p:nvSpPr>
        <p:spPr>
          <a:xfrm>
            <a:off x="6835088" y="572637"/>
            <a:ext cx="425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28" name="TextBox 27"/>
          <p:cNvSpPr txBox="1"/>
          <p:nvPr/>
        </p:nvSpPr>
        <p:spPr>
          <a:xfrm>
            <a:off x="6837770" y="1806224"/>
            <a:ext cx="4246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cxnSp>
        <p:nvCxnSpPr>
          <p:cNvPr id="29" name="Прямая соединительная линия 28"/>
          <p:cNvCxnSpPr/>
          <p:nvPr/>
        </p:nvCxnSpPr>
        <p:spPr>
          <a:xfrm>
            <a:off x="7214521" y="1177991"/>
            <a:ext cx="1421175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/>
          <p:cNvCxnSpPr/>
          <p:nvPr/>
        </p:nvCxnSpPr>
        <p:spPr>
          <a:xfrm>
            <a:off x="7268752" y="3800170"/>
            <a:ext cx="1421175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/>
          <p:nvPr/>
        </p:nvCxnSpPr>
        <p:spPr>
          <a:xfrm>
            <a:off x="7214520" y="2486698"/>
            <a:ext cx="1421175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844362" y="870823"/>
            <a:ext cx="17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1214339" y="870823"/>
            <a:ext cx="191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376664" y="870823"/>
            <a:ext cx="176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062071" y="870823"/>
            <a:ext cx="186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19" name="TextBox 18"/>
          <p:cNvSpPr txBox="1"/>
          <p:nvPr/>
        </p:nvSpPr>
        <p:spPr>
          <a:xfrm>
            <a:off x="1533915" y="870823"/>
            <a:ext cx="311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1007469" y="870823"/>
            <a:ext cx="147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,</a:t>
            </a:r>
            <a:endParaRPr lang="ru-RU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7452583" y="1613802"/>
            <a:ext cx="20821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1001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455832" y="1613802"/>
            <a:ext cx="345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01967" y="1613802"/>
            <a:ext cx="478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0,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02307" y="2860675"/>
            <a:ext cx="46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0,</a:t>
            </a:r>
            <a:endParaRPr lang="ru-RU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7452583" y="2860675"/>
            <a:ext cx="32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32" name="TextBox 31"/>
          <p:cNvSpPr txBox="1"/>
          <p:nvPr/>
        </p:nvSpPr>
        <p:spPr>
          <a:xfrm>
            <a:off x="7452583" y="2868967"/>
            <a:ext cx="1124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01001</a:t>
            </a:r>
            <a:endParaRPr lang="ru-RU" sz="2800" dirty="0"/>
          </a:p>
        </p:txBody>
      </p:sp>
      <p:pic>
        <p:nvPicPr>
          <p:cNvPr id="33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8"/>
          <a:stretch>
            <a:fillRect/>
          </a:stretch>
        </p:blipFill>
        <p:spPr>
          <a:xfrm>
            <a:off x="2765138" y="-727576"/>
            <a:ext cx="609600" cy="609600"/>
          </a:xfrm>
          <a:prstGeom prst="rect">
            <a:avLst/>
          </a:prstGeom>
        </p:spPr>
      </p:pic>
      <p:pic>
        <p:nvPicPr>
          <p:cNvPr id="34" name="Записанный звук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608" end="459.6303"/>
                </p14:media>
              </p:ext>
            </p:extLst>
          </p:nvPr>
        </p:nvPicPr>
        <p:blipFill>
          <a:blip r:embed="rId38"/>
          <a:stretch>
            <a:fillRect/>
          </a:stretch>
        </p:blipFill>
        <p:spPr>
          <a:xfrm>
            <a:off x="3432535" y="-727576"/>
            <a:ext cx="609600" cy="609600"/>
          </a:xfrm>
          <a:prstGeom prst="rect">
            <a:avLst/>
          </a:prstGeom>
        </p:spPr>
      </p:pic>
      <p:pic>
        <p:nvPicPr>
          <p:cNvPr id="13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8"/>
          <a:stretch>
            <a:fillRect/>
          </a:stretch>
        </p:blipFill>
        <p:spPr>
          <a:xfrm>
            <a:off x="4167219" y="-696428"/>
            <a:ext cx="609600" cy="609600"/>
          </a:xfrm>
          <a:prstGeom prst="rect">
            <a:avLst/>
          </a:prstGeom>
        </p:spPr>
      </p:pic>
      <p:pic>
        <p:nvPicPr>
          <p:cNvPr id="14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8"/>
          <a:stretch>
            <a:fillRect/>
          </a:stretch>
        </p:blipFill>
        <p:spPr>
          <a:xfrm>
            <a:off x="5139416" y="-696822"/>
            <a:ext cx="609600" cy="609600"/>
          </a:xfrm>
          <a:prstGeom prst="rect">
            <a:avLst/>
          </a:prstGeom>
        </p:spPr>
      </p:pic>
      <p:pic>
        <p:nvPicPr>
          <p:cNvPr id="21" name="Записанный звук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8"/>
          <a:stretch>
            <a:fillRect/>
          </a:stretch>
        </p:blipFill>
        <p:spPr>
          <a:xfrm>
            <a:off x="5749016" y="-696822"/>
            <a:ext cx="609600" cy="609600"/>
          </a:xfrm>
          <a:prstGeom prst="rect">
            <a:avLst/>
          </a:prstGeom>
        </p:spPr>
      </p:pic>
      <p:pic>
        <p:nvPicPr>
          <p:cNvPr id="22" name="Записанный звук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11">
                  <p14:trim end="219.2086"/>
                </p14:media>
              </p:ext>
            </p:extLst>
          </p:nvPr>
        </p:nvPicPr>
        <p:blipFill>
          <a:blip r:embed="rId38"/>
          <a:stretch>
            <a:fillRect/>
          </a:stretch>
        </p:blipFill>
        <p:spPr>
          <a:xfrm>
            <a:off x="6384265" y="-696822"/>
            <a:ext cx="609600" cy="609600"/>
          </a:xfrm>
          <a:prstGeom prst="rect">
            <a:avLst/>
          </a:prstGeom>
        </p:spPr>
      </p:pic>
      <p:pic>
        <p:nvPicPr>
          <p:cNvPr id="35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8"/>
          <a:stretch>
            <a:fillRect/>
          </a:stretch>
        </p:blipFill>
        <p:spPr>
          <a:xfrm>
            <a:off x="7019514" y="-696822"/>
            <a:ext cx="609600" cy="609600"/>
          </a:xfrm>
          <a:prstGeom prst="rect">
            <a:avLst/>
          </a:prstGeom>
        </p:spPr>
      </p:pic>
      <p:pic>
        <p:nvPicPr>
          <p:cNvPr id="36" name="Записанный звук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8"/>
          <a:stretch>
            <a:fillRect/>
          </a:stretch>
        </p:blipFill>
        <p:spPr>
          <a:xfrm>
            <a:off x="7654763" y="-696822"/>
            <a:ext cx="609600" cy="609600"/>
          </a:xfrm>
          <a:prstGeom prst="rect">
            <a:avLst/>
          </a:prstGeom>
        </p:spPr>
      </p:pic>
      <p:pic>
        <p:nvPicPr>
          <p:cNvPr id="37" name="Записанный звук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5">
                  <p14:trim end="148.9092"/>
                </p14:media>
              </p:ext>
            </p:extLst>
          </p:nvPr>
        </p:nvPicPr>
        <p:blipFill>
          <a:blip r:embed="rId38"/>
          <a:stretch>
            <a:fillRect/>
          </a:stretch>
        </p:blipFill>
        <p:spPr>
          <a:xfrm>
            <a:off x="8290012" y="-696822"/>
            <a:ext cx="609600" cy="609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7214520" y="4210664"/>
                <a:ext cx="4755614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		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3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dirty="0"/>
                  <a:t>2</a:t>
                </a:r>
                <a:r>
                  <a:rPr lang="en-US" sz="2800" baseline="30000" dirty="0"/>
                  <a:t>-1</a:t>
                </a:r>
              </a:p>
              <a:p>
                <a:r>
                  <a:rPr lang="en-US" sz="2800" dirty="0"/>
                  <a:t>0,1001	|X|</a:t>
                </a:r>
              </a:p>
              <a:p>
                <a:r>
                  <a:rPr lang="en-US" sz="2800" dirty="0"/>
                  <a:t>0,1110101	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4</a:t>
                </a:r>
                <a:r>
                  <a:rPr lang="en-US" sz="2800" dirty="0"/>
                  <a:t>=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3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dirty="0"/>
                  <a:t>2</a:t>
                </a:r>
                <a:r>
                  <a:rPr lang="en-US" sz="2800" baseline="30000" dirty="0"/>
                  <a:t>-1</a:t>
                </a:r>
                <a:r>
                  <a:rPr lang="en-US" sz="2800" dirty="0"/>
                  <a:t>+|X|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dirty="0"/>
                  <a:t>Y</a:t>
                </a:r>
                <a:r>
                  <a:rPr lang="en-US" sz="2800" baseline="-25000" dirty="0"/>
                  <a:t>-1</a:t>
                </a:r>
              </a:p>
              <a:p>
                <a:r>
                  <a:rPr lang="en-US" sz="2800" dirty="0"/>
                  <a:t>		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4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dirty="0"/>
                  <a:t>2</a:t>
                </a:r>
                <a:r>
                  <a:rPr lang="en-US" sz="2800" baseline="30000" dirty="0"/>
                  <a:t>-1</a:t>
                </a:r>
                <a:endParaRPr lang="ru-RU" sz="2800" baseline="30000" dirty="0"/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4520" y="4210664"/>
                <a:ext cx="4755614" cy="1815882"/>
              </a:xfrm>
              <a:prstGeom prst="rect">
                <a:avLst/>
              </a:prstGeom>
              <a:blipFill>
                <a:blip r:embed="rId39"/>
                <a:stretch>
                  <a:fillRect l="-2561" t="-3356" b="-87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TextBox 38"/>
          <p:cNvSpPr txBox="1"/>
          <p:nvPr/>
        </p:nvSpPr>
        <p:spPr>
          <a:xfrm>
            <a:off x="5988734" y="4681756"/>
            <a:ext cx="85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-1</a:t>
            </a:r>
            <a:r>
              <a:rPr lang="en-US" sz="2400" dirty="0"/>
              <a:t>=1</a:t>
            </a:r>
            <a:endParaRPr lang="ru-RU" sz="2400" dirty="0"/>
          </a:p>
        </p:txBody>
      </p:sp>
      <p:sp>
        <p:nvSpPr>
          <p:cNvPr id="40" name="TextBox 39"/>
          <p:cNvSpPr txBox="1"/>
          <p:nvPr/>
        </p:nvSpPr>
        <p:spPr>
          <a:xfrm>
            <a:off x="6814243" y="4502528"/>
            <a:ext cx="425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cxnSp>
        <p:nvCxnSpPr>
          <p:cNvPr id="41" name="Прямая соединительная линия 40"/>
          <p:cNvCxnSpPr>
            <a:stCxn id="38" idx="1"/>
          </p:cNvCxnSpPr>
          <p:nvPr/>
        </p:nvCxnSpPr>
        <p:spPr>
          <a:xfrm>
            <a:off x="7214520" y="5118605"/>
            <a:ext cx="1854398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/>
              <p:cNvSpPr txBox="1"/>
              <p:nvPr/>
            </p:nvSpPr>
            <p:spPr>
              <a:xfrm>
                <a:off x="7214520" y="3827770"/>
                <a:ext cx="4878327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0,101101	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3</a:t>
                </a:r>
                <a:r>
                  <a:rPr lang="en-US" sz="2800" dirty="0"/>
                  <a:t>=</a:t>
                </a:r>
                <a:r>
                  <a:rPr lang="en-US" sz="2800" i="1" dirty="0"/>
                  <a:t>S</a:t>
                </a:r>
                <a:r>
                  <a:rPr lang="en-US" sz="2800" baseline="-25000" dirty="0"/>
                  <a:t>2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dirty="0"/>
                  <a:t>2</a:t>
                </a:r>
                <a:r>
                  <a:rPr lang="en-US" sz="2800" baseline="30000" dirty="0"/>
                  <a:t>-1</a:t>
                </a:r>
                <a:r>
                  <a:rPr lang="en-US" sz="2800" dirty="0"/>
                  <a:t>+|X|</a:t>
                </a:r>
                <a:r>
                  <a:rPr lang="ru-RU" sz="2800" dirty="0"/>
                  <a:t>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800" dirty="0"/>
                  <a:t>Y</a:t>
                </a:r>
                <a:r>
                  <a:rPr lang="en-US" sz="2800" baseline="-25000" dirty="0"/>
                  <a:t>-2</a:t>
                </a:r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4520" y="3827770"/>
                <a:ext cx="4878327" cy="800219"/>
              </a:xfrm>
              <a:prstGeom prst="rect">
                <a:avLst/>
              </a:prstGeom>
              <a:blipFill>
                <a:blip r:embed="rId40"/>
                <a:stretch>
                  <a:fillRect l="-2497" t="-76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TextBox 42"/>
          <p:cNvSpPr txBox="1"/>
          <p:nvPr/>
        </p:nvSpPr>
        <p:spPr>
          <a:xfrm>
            <a:off x="7214520" y="4245689"/>
            <a:ext cx="46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0,</a:t>
            </a:r>
            <a:endParaRPr lang="ru-RU" sz="2800" dirty="0"/>
          </a:p>
        </p:txBody>
      </p:sp>
      <p:sp>
        <p:nvSpPr>
          <p:cNvPr id="44" name="TextBox 43"/>
          <p:cNvSpPr txBox="1"/>
          <p:nvPr/>
        </p:nvSpPr>
        <p:spPr>
          <a:xfrm>
            <a:off x="7464796" y="4245689"/>
            <a:ext cx="32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7464795" y="4251676"/>
            <a:ext cx="1354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101101</a:t>
            </a:r>
            <a:endParaRPr lang="ru-RU" sz="2800" dirty="0"/>
          </a:p>
        </p:txBody>
      </p:sp>
      <p:sp>
        <p:nvSpPr>
          <p:cNvPr id="46" name="TextBox 45"/>
          <p:cNvSpPr txBox="1"/>
          <p:nvPr/>
        </p:nvSpPr>
        <p:spPr>
          <a:xfrm>
            <a:off x="7217167" y="5508097"/>
            <a:ext cx="462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0,</a:t>
            </a:r>
            <a:endParaRPr lang="ru-RU" sz="2800" dirty="0"/>
          </a:p>
        </p:txBody>
      </p:sp>
      <p:sp>
        <p:nvSpPr>
          <p:cNvPr id="47" name="TextBox 46"/>
          <p:cNvSpPr txBox="1"/>
          <p:nvPr/>
        </p:nvSpPr>
        <p:spPr>
          <a:xfrm>
            <a:off x="7467443" y="5508097"/>
            <a:ext cx="32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ru-RU" sz="2800" dirty="0"/>
          </a:p>
        </p:txBody>
      </p:sp>
      <p:sp>
        <p:nvSpPr>
          <p:cNvPr id="48" name="TextBox 47"/>
          <p:cNvSpPr txBox="1"/>
          <p:nvPr/>
        </p:nvSpPr>
        <p:spPr>
          <a:xfrm>
            <a:off x="7467442" y="5503326"/>
            <a:ext cx="1637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1110101</a:t>
            </a:r>
            <a:endParaRPr lang="ru-RU" sz="2800" dirty="0"/>
          </a:p>
        </p:txBody>
      </p:sp>
      <p:pic>
        <p:nvPicPr>
          <p:cNvPr id="49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8925261" y="-686807"/>
            <a:ext cx="609600" cy="609600"/>
          </a:xfrm>
          <a:prstGeom prst="rect">
            <a:avLst/>
          </a:prstGeom>
        </p:spPr>
      </p:pic>
      <p:pic>
        <p:nvPicPr>
          <p:cNvPr id="50" name="Записанный звук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9560510" y="-686807"/>
            <a:ext cx="609600" cy="609600"/>
          </a:xfrm>
          <a:prstGeom prst="rect">
            <a:avLst/>
          </a:prstGeom>
        </p:spPr>
      </p:pic>
      <p:pic>
        <p:nvPicPr>
          <p:cNvPr id="51" name="Записанный звук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5">
                  <p14:trim end="148.9092"/>
                </p14:media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0195759" y="-686807"/>
            <a:ext cx="609600" cy="609600"/>
          </a:xfrm>
          <a:prstGeom prst="rect">
            <a:avLst/>
          </a:prstGeom>
        </p:spPr>
      </p:pic>
      <p:pic>
        <p:nvPicPr>
          <p:cNvPr id="52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0839401" y="-686807"/>
            <a:ext cx="609600" cy="609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3" name="Объект 2">
                <a:extLst>
                  <a:ext uri="{FF2B5EF4-FFF2-40B4-BE49-F238E27FC236}">
                    <a16:creationId xmlns="" xmlns:a16="http://schemas.microsoft.com/office/drawing/2014/main" id="{FDE150FD-3B22-432F-9F81-230F52EEABA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214" y="1177990"/>
                <a:ext cx="12179786" cy="568001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b="1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ru-RU" sz="2400" dirty="0"/>
                  <a:t>Результат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dirty="0" smtClean="0">
                                <a:latin typeface="Cambria Math" panose="02040503050406030204" pitchFamily="18" charset="0"/>
                              </a:rPr>
                              <m:t>Z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dirty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ru-RU" sz="2400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1,01110101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ru-RU" sz="2400" dirty="0"/>
                  <a:t>Если бы перемножаемые числа были целыми,</a:t>
                </a:r>
                <a:endParaRPr lang="en-US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ru-RU" sz="2400" dirty="0"/>
                  <a:t>то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dirty="0" smtClean="0">
                                <a:latin typeface="Cambria Math" panose="02040503050406030204" pitchFamily="18" charset="0"/>
                              </a:rPr>
                              <m:t>Z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dirty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ru-RU" sz="2400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1</a:t>
                </a:r>
                <a:r>
                  <a:rPr lang="ru-RU" sz="2400" dirty="0"/>
                  <a:t>.</a:t>
                </a:r>
                <a:r>
                  <a:rPr lang="en-US" sz="2400" dirty="0"/>
                  <a:t>01110101</a:t>
                </a:r>
                <a:endParaRPr lang="ru-RU" sz="2400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2400" dirty="0"/>
                  <a:t>Z = - (64+32+16+4+1) = - 117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ru-RU" sz="2400" dirty="0"/>
                  <a:t>С учётом положения запятой, для дробных чисел получаем </a:t>
                </a:r>
                <a:r>
                  <a:rPr lang="en-US" sz="2400" dirty="0"/>
                  <a:t>Z = </a:t>
                </a:r>
                <a:r>
                  <a:rPr lang="ru-RU" sz="2400" dirty="0"/>
                  <a:t>-117/256</a:t>
                </a:r>
              </a:p>
            </p:txBody>
          </p:sp>
        </mc:Choice>
        <mc:Fallback xmlns="">
          <p:sp>
            <p:nvSpPr>
              <p:cNvPr id="53" name="Объект 2">
                <a:extLst>
                  <a:ext uri="{FF2B5EF4-FFF2-40B4-BE49-F238E27FC236}">
                    <a16:creationId xmlns:a16="http://schemas.microsoft.com/office/drawing/2014/main" id="{FDE150FD-3B22-432F-9F81-230F52EEAB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14" y="1177990"/>
                <a:ext cx="12179786" cy="5680011"/>
              </a:xfrm>
              <a:prstGeom prst="rect">
                <a:avLst/>
              </a:prstGeom>
              <a:blipFill>
                <a:blip r:embed="rId42"/>
                <a:stretch>
                  <a:fillRect l="-65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4" name="Рисунок 53">
            <a:extLst>
              <a:ext uri="{FF2B5EF4-FFF2-40B4-BE49-F238E27FC236}">
                <a16:creationId xmlns="" xmlns:a16="http://schemas.microsoft.com/office/drawing/2014/main" id="{D2939B64-DC7D-438B-98D7-D7DEE4ED3EA9}"/>
              </a:ext>
            </a:extLst>
          </p:cNvPr>
          <p:cNvPicPr>
            <a:picLocks noChangeAspect="1"/>
          </p:cNvPicPr>
          <p:nvPr/>
        </p:nvPicPr>
        <p:blipFill>
          <a:blip r:embed="rId43"/>
          <a:stretch>
            <a:fillRect/>
          </a:stretch>
        </p:blipFill>
        <p:spPr>
          <a:xfrm>
            <a:off x="1541261" y="5403181"/>
            <a:ext cx="567380" cy="146058"/>
          </a:xfrm>
          <a:prstGeom prst="rect">
            <a:avLst/>
          </a:prstGeom>
        </p:spPr>
      </p:pic>
      <p:pic>
        <p:nvPicPr>
          <p:cNvPr id="55" name="Рисунок 54">
            <a:extLst>
              <a:ext uri="{FF2B5EF4-FFF2-40B4-BE49-F238E27FC236}">
                <a16:creationId xmlns="" xmlns:a16="http://schemas.microsoft.com/office/drawing/2014/main" id="{6F759137-8558-4C7A-912B-1EFA2A85F0EA}"/>
              </a:ext>
            </a:extLst>
          </p:cNvPr>
          <p:cNvPicPr>
            <a:picLocks noChangeAspect="1"/>
          </p:cNvPicPr>
          <p:nvPr/>
        </p:nvPicPr>
        <p:blipFill>
          <a:blip r:embed="rId44"/>
          <a:stretch>
            <a:fillRect/>
          </a:stretch>
        </p:blipFill>
        <p:spPr>
          <a:xfrm>
            <a:off x="2182045" y="5393121"/>
            <a:ext cx="112414" cy="207966"/>
          </a:xfrm>
          <a:prstGeom prst="rect">
            <a:avLst/>
          </a:prstGeom>
        </p:spPr>
      </p:pic>
      <p:pic>
        <p:nvPicPr>
          <p:cNvPr id="56" name="Рисунок 55">
            <a:extLst>
              <a:ext uri="{FF2B5EF4-FFF2-40B4-BE49-F238E27FC236}">
                <a16:creationId xmlns="" xmlns:a16="http://schemas.microsoft.com/office/drawing/2014/main" id="{75428285-A444-4465-B4BF-E7A6B842BCD1}"/>
              </a:ext>
            </a:extLst>
          </p:cNvPr>
          <p:cNvPicPr>
            <a:picLocks noChangeAspect="1"/>
          </p:cNvPicPr>
          <p:nvPr/>
        </p:nvPicPr>
        <p:blipFill>
          <a:blip r:embed="rId45"/>
          <a:stretch>
            <a:fillRect/>
          </a:stretch>
        </p:blipFill>
        <p:spPr>
          <a:xfrm>
            <a:off x="2474414" y="5398229"/>
            <a:ext cx="112948" cy="169422"/>
          </a:xfrm>
          <a:prstGeom prst="rect">
            <a:avLst/>
          </a:prstGeom>
        </p:spPr>
      </p:pic>
      <p:pic>
        <p:nvPicPr>
          <p:cNvPr id="10" name="Записанный звук">
            <a:hlinkClick r:id="" action="ppaction://media"/>
          </p:cNvPr>
          <p:cNvPicPr>
            <a:picLocks noChangeAspect="1"/>
          </p:cNvPicPr>
          <p:nvPr>
            <a:audioFile r:link="rId13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50356" y="-893796"/>
            <a:ext cx="609600" cy="609600"/>
          </a:xfrm>
          <a:prstGeom prst="rect">
            <a:avLst/>
          </a:prstGeom>
        </p:spPr>
      </p:pic>
      <p:pic>
        <p:nvPicPr>
          <p:cNvPr id="12" name="Записанный звук">
            <a:hlinkClick r:id="" action="ppaction://media"/>
          </p:cNvPr>
          <p:cNvPicPr>
            <a:picLocks noChangeAspect="1"/>
          </p:cNvPicPr>
          <p:nvPr>
            <a:audioFile r:link="rId15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984475" y="-865584"/>
            <a:ext cx="609600" cy="609600"/>
          </a:xfrm>
          <a:prstGeom prst="rect">
            <a:avLst/>
          </a:prstGeom>
        </p:spPr>
      </p:pic>
      <p:pic>
        <p:nvPicPr>
          <p:cNvPr id="23" name="Записанный звук">
            <a:hlinkClick r:id="" action="ppaction://media"/>
          </p:cNvPr>
          <p:cNvPicPr>
            <a:picLocks noChangeAspect="1"/>
          </p:cNvPicPr>
          <p:nvPr>
            <a:audi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719159" y="-865584"/>
            <a:ext cx="609600" cy="609600"/>
          </a:xfrm>
          <a:prstGeom prst="rect">
            <a:avLst/>
          </a:prstGeom>
        </p:spPr>
      </p:pic>
      <p:pic>
        <p:nvPicPr>
          <p:cNvPr id="57" name="Записанный звук">
            <a:hlinkClick r:id="" action="ppaction://media"/>
          </p:cNvPr>
          <p:cNvPicPr>
            <a:picLocks noChangeAspect="1"/>
          </p:cNvPicPr>
          <p:nvPr>
            <a:audioFile r:link="rId19"/>
            <p:extLst>
              <p:ext uri="{DAA4B4D4-6D71-4841-9C94-3DE7FCFB9230}">
                <p14:media xmlns:p14="http://schemas.microsoft.com/office/powerpoint/2010/main" r:embed="rId18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1605872" y="-728556"/>
            <a:ext cx="609600" cy="609600"/>
          </a:xfrm>
          <a:prstGeom prst="rect">
            <a:avLst/>
          </a:prstGeom>
        </p:spPr>
      </p:pic>
      <p:pic>
        <p:nvPicPr>
          <p:cNvPr id="58" name="Записанный звук">
            <a:hlinkClick r:id="" action="ppaction://media"/>
          </p:cNvPr>
          <p:cNvPicPr>
            <a:picLocks noChangeAspect="1"/>
          </p:cNvPicPr>
          <p:nvPr>
            <a:audi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2372343" y="-658794"/>
            <a:ext cx="609600" cy="609600"/>
          </a:xfrm>
          <a:prstGeom prst="rect">
            <a:avLst/>
          </a:prstGeom>
        </p:spPr>
      </p:pic>
      <p:pic>
        <p:nvPicPr>
          <p:cNvPr id="59" name="Записанный звук">
            <a:hlinkClick r:id="" action="ppaction://media"/>
          </p:cNvPr>
          <p:cNvPicPr>
            <a:picLocks noChangeAspect="1"/>
          </p:cNvPicPr>
          <p:nvPr>
            <a:audi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2588918" y="0"/>
            <a:ext cx="609600" cy="609600"/>
          </a:xfrm>
          <a:prstGeom prst="rect">
            <a:avLst/>
          </a:prstGeom>
        </p:spPr>
      </p:pic>
      <p:pic>
        <p:nvPicPr>
          <p:cNvPr id="60" name="Записанный звук">
            <a:hlinkClick r:id="" action="ppaction://media"/>
          </p:cNvPr>
          <p:cNvPicPr>
            <a:picLocks noChangeAspect="1"/>
          </p:cNvPicPr>
          <p:nvPr>
            <a:audioFile r:link="rId21"/>
            <p:extLst>
              <p:ext uri="{DAA4B4D4-6D71-4841-9C94-3DE7FCFB9230}">
                <p14:media xmlns:p14="http://schemas.microsoft.com/office/powerpoint/2010/main" r:embed="rId20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-1007884" y="-865584"/>
            <a:ext cx="609600" cy="609600"/>
          </a:xfrm>
          <a:prstGeom prst="rect">
            <a:avLst/>
          </a:prstGeom>
        </p:spPr>
      </p:pic>
      <p:pic>
        <p:nvPicPr>
          <p:cNvPr id="61" name="Записанный звук">
            <a:hlinkClick r:id="" action="ppaction://media"/>
          </p:cNvPr>
          <p:cNvPicPr>
            <a:picLocks noChangeAspect="1"/>
          </p:cNvPicPr>
          <p:nvPr>
            <a:audioFile r:link="rId23"/>
            <p:extLst>
              <p:ext uri="{DAA4B4D4-6D71-4841-9C94-3DE7FCFB9230}">
                <p14:media xmlns:p14="http://schemas.microsoft.com/office/powerpoint/2010/main" r:embed="rId22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2731562" y="652777"/>
            <a:ext cx="609600" cy="609600"/>
          </a:xfrm>
          <a:prstGeom prst="rect">
            <a:avLst/>
          </a:prstGeom>
        </p:spPr>
      </p:pic>
      <p:pic>
        <p:nvPicPr>
          <p:cNvPr id="62" name="Записанный звук">
            <a:hlinkClick r:id="" action="ppaction://media"/>
          </p:cNvPr>
          <p:cNvPicPr>
            <a:picLocks noChangeAspect="1"/>
          </p:cNvPicPr>
          <p:nvPr>
            <a:audioFile r:link="rId25"/>
            <p:extLst>
              <p:ext uri="{DAA4B4D4-6D71-4841-9C94-3DE7FCFB9230}">
                <p14:media xmlns:p14="http://schemas.microsoft.com/office/powerpoint/2010/main" r:embed="rId24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2631678" y="1334575"/>
            <a:ext cx="609600" cy="609600"/>
          </a:xfrm>
          <a:prstGeom prst="rect">
            <a:avLst/>
          </a:prstGeom>
        </p:spPr>
      </p:pic>
      <p:pic>
        <p:nvPicPr>
          <p:cNvPr id="63" name="Записанный звук">
            <a:hlinkClick r:id="" action="ppaction://media"/>
          </p:cNvPr>
          <p:cNvPicPr>
            <a:picLocks noChangeAspect="1"/>
          </p:cNvPicPr>
          <p:nvPr>
            <a:audioFile r:link="rId27"/>
            <p:extLst>
              <p:ext uri="{DAA4B4D4-6D71-4841-9C94-3DE7FCFB9230}">
                <p14:media xmlns:p14="http://schemas.microsoft.com/office/powerpoint/2010/main" r:embed="rId26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2597195" y="2040019"/>
            <a:ext cx="609600" cy="609600"/>
          </a:xfrm>
          <a:prstGeom prst="rect">
            <a:avLst/>
          </a:prstGeom>
        </p:spPr>
      </p:pic>
      <p:pic>
        <p:nvPicPr>
          <p:cNvPr id="64" name="Записанный звук">
            <a:hlinkClick r:id="" action="ppaction://media"/>
          </p:cNvPr>
          <p:cNvPicPr>
            <a:picLocks noChangeAspect="1"/>
          </p:cNvPicPr>
          <p:nvPr>
            <a:audioFile r:link="rId29"/>
            <p:extLst>
              <p:ext uri="{DAA4B4D4-6D71-4841-9C94-3DE7FCFB9230}">
                <p14:media xmlns:p14="http://schemas.microsoft.com/office/powerpoint/2010/main" r:embed="rId28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2636341" y="2731717"/>
            <a:ext cx="609600" cy="609600"/>
          </a:xfrm>
          <a:prstGeom prst="rect">
            <a:avLst/>
          </a:prstGeom>
        </p:spPr>
      </p:pic>
      <p:pic>
        <p:nvPicPr>
          <p:cNvPr id="65" name="Записанный звук">
            <a:hlinkClick r:id="" action="ppaction://media"/>
          </p:cNvPr>
          <p:cNvPicPr>
            <a:picLocks noChangeAspect="1"/>
          </p:cNvPicPr>
          <p:nvPr>
            <a:audioFile r:link="rId31"/>
            <p:extLst>
              <p:ext uri="{DAA4B4D4-6D71-4841-9C94-3DE7FCFB9230}">
                <p14:media xmlns:p14="http://schemas.microsoft.com/office/powerpoint/2010/main" r:embed="rId30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2493124" y="3505541"/>
            <a:ext cx="609600" cy="609600"/>
          </a:xfrm>
          <a:prstGeom prst="rect">
            <a:avLst/>
          </a:prstGeom>
        </p:spPr>
      </p:pic>
      <p:pic>
        <p:nvPicPr>
          <p:cNvPr id="67" name="Записанный звук">
            <a:hlinkClick r:id="" action="ppaction://media"/>
          </p:cNvPr>
          <p:cNvPicPr>
            <a:picLocks noChangeAspect="1"/>
          </p:cNvPicPr>
          <p:nvPr>
            <a:audioFile r:link="rId33"/>
            <p:extLst>
              <p:ext uri="{DAA4B4D4-6D71-4841-9C94-3DE7FCFB9230}">
                <p14:media xmlns:p14="http://schemas.microsoft.com/office/powerpoint/2010/main" r:embed="rId32"/>
              </p:ext>
            </p:extLst>
          </p:nvPr>
        </p:nvPicPr>
        <p:blipFill>
          <a:blip r:embed="rId41"/>
          <a:stretch>
            <a:fillRect/>
          </a:stretch>
        </p:blipFill>
        <p:spPr>
          <a:xfrm>
            <a:off x="12901995" y="43769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73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236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296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2687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2525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8" dur="4057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057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352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85185E-6 L 0.01576 1.85185E-6 " pathEditMode="relative" rAng="0" ptsTypes="AA">
                                      <p:cBhvr>
                                        <p:cTn id="93" dur="3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3" dur="264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2" dur="4057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4057"/>
                            </p:stCondLst>
                            <p:childTnLst>
                              <p:par>
                                <p:cTn id="1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2" dur="3522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48148E-6 L 0.01524 -1.48148E-6 " pathEditMode="relative" rAng="0" ptsTypes="AA">
                                      <p:cBhvr>
                                        <p:cTn id="140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0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0" dur="2640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1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2" dur="4057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4057"/>
                            </p:stCondLst>
                            <p:childTnLst>
                              <p:par>
                                <p:cTn id="1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4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6" dur="3522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85185E-6 L 0.01523 -1.85185E-6 " pathEditMode="relative" rAng="0" ptsTypes="AA">
                                      <p:cBhvr>
                                        <p:cTn id="184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0"/>
                                    </p:animMotion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6" dur="2640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4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6" dur="4057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4057"/>
                            </p:stCondLst>
                            <p:childTnLst>
                              <p:par>
                                <p:cTn id="20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3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8" dur="5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0" dur="3522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7.40741E-7 L 0.01523 7.40741E-7 " pathEditMode="relative" rAng="0" ptsTypes="AA">
                                      <p:cBhvr>
                                        <p:cTn id="228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0"/>
                                    </p:animMotion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3522"/>
                            </p:stCondLst>
                            <p:childTnLst>
                              <p:par>
                                <p:cTn id="23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4" dur="2779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9" dur="500"/>
                                        <p:tgtEl>
                                          <p:spTgt spid="5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1" dur="2594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6" dur="500"/>
                                        <p:tgtEl>
                                          <p:spTgt spid="5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8" dur="4451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49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1" dur="500"/>
                                        <p:tgtEl>
                                          <p:spTgt spid="5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5" dur="500"/>
                                        <p:tgtEl>
                                          <p:spTgt spid="5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7" dur="3058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2" dur="500"/>
                                        <p:tgtEl>
                                          <p:spTgt spid="5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4" dur="3685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3685"/>
                            </p:stCondLst>
                            <p:childTnLst>
                              <p:par>
                                <p:cTn id="27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7" dur="178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80000">
                <p:cTn id="2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100000">
                <p:cTn id="2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100000">
                <p:cTn id="2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100000">
                <p:cTn id="2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100000">
                <p:cTn id="2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100000">
                <p:cTn id="2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audio>
              <p:cMediaNode vol="100000">
                <p:cTn id="2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100000">
                <p:cTn id="2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100000">
                <p:cTn id="2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audio>
              <p:cMediaNode vol="100000">
                <p:cTn id="2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audio>
              <p:cMediaNode vol="100000">
                <p:cTn id="2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audio>
              <p:cMediaNode vol="100000">
                <p:cTn id="2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audio>
              <p:cMediaNode vol="100000">
                <p:cTn id="2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100000">
                <p:cTn id="2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100000">
                <p:cTn id="2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100000">
                <p:cTn id="2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  <p:audio>
              <p:cMediaNode vol="100000">
                <p:cTn id="2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audio>
              <p:cMediaNode vol="100000">
                <p:cTn id="2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2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100000">
                <p:cTn id="2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100000">
                <p:cTn id="2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audio>
              <p:cMediaNode vol="100000">
                <p:cTn id="3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  <p:audio>
              <p:cMediaNode vol="100000">
                <p:cTn id="3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100000">
                <p:cTn id="3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  <p:audio>
              <p:cMediaNode vol="80000">
                <p:cTn id="3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</p:childTnLst>
        </p:cTn>
      </p:par>
    </p:tnLst>
    <p:bldLst>
      <p:bldP spid="11" grpId="0"/>
      <p:bldP spid="25" grpId="0"/>
      <p:bldP spid="26" grpId="0"/>
      <p:bldP spid="17" grpId="0"/>
      <p:bldP spid="27" grpId="0"/>
      <p:bldP spid="28" grpId="0"/>
      <p:bldP spid="2" grpId="0"/>
      <p:bldP spid="15" grpId="0"/>
      <p:bldP spid="15" grpId="1"/>
      <p:bldP spid="16" grpId="0"/>
      <p:bldP spid="16" grpId="1"/>
      <p:bldP spid="18" grpId="0"/>
      <p:bldP spid="18" grpId="1"/>
      <p:bldP spid="19" grpId="0"/>
      <p:bldP spid="19" grpId="1"/>
      <p:bldP spid="20" grpId="0"/>
      <p:bldP spid="4" grpId="0" build="allAtOnce"/>
      <p:bldP spid="6" grpId="0"/>
      <p:bldP spid="7" grpId="0"/>
      <p:bldP spid="8" grpId="0"/>
      <p:bldP spid="24" grpId="1"/>
      <p:bldP spid="32" grpId="0"/>
      <p:bldP spid="32" grpId="1"/>
      <p:bldP spid="39" grpId="0"/>
      <p:bldP spid="40" grpId="0"/>
      <p:bldP spid="42" grpId="0"/>
      <p:bldP spid="43" grpId="0"/>
      <p:bldP spid="44" grpId="0"/>
      <p:bldP spid="45" grpId="0"/>
      <p:bldP spid="45" grpId="1"/>
      <p:bldP spid="46" grpId="0"/>
      <p:bldP spid="47" grpId="0"/>
      <p:bldP spid="48" grpId="0"/>
      <p:bldP spid="4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="" xmlns:a16="http://schemas.microsoft.com/office/drawing/2014/main" id="{7053F136-AC48-4AFC-BE3A-79C7571BBA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2673" y="1739324"/>
                <a:ext cx="11732456" cy="6555544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ru-RU" dirty="0">
                    <a:solidFill>
                      <a:schemeClr val="tx1"/>
                    </a:solidFill>
                  </a:rPr>
                  <a:t>Рассмотренную процедуру умножения можно описать с помощью формулы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 </m:t>
                    </m:r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i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, </a:t>
                </a:r>
                <a:r>
                  <a:rPr lang="en-US" sz="2400" dirty="0" err="1"/>
                  <a:t>i</a:t>
                </a:r>
                <a:r>
                  <a:rPr lang="en-US" sz="2400" dirty="0">
                    <a:solidFill>
                      <a:schemeClr val="tx1"/>
                    </a:solidFill>
                  </a:rPr>
                  <a:t> = 1,2, … n.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o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= 0</a:t>
                </a:r>
                <a:endParaRPr lang="ru-RU" sz="240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Для нахождения произведения потребуется </a:t>
                </a:r>
                <a:r>
                  <a:rPr lang="en-US" sz="2400" dirty="0">
                    <a:solidFill>
                      <a:schemeClr val="tx1"/>
                    </a:solidFill>
                  </a:rPr>
                  <a:t>n </a:t>
                </a:r>
                <a:r>
                  <a:rPr lang="ru-RU" sz="2400" dirty="0">
                    <a:solidFill>
                      <a:schemeClr val="tx1"/>
                    </a:solidFill>
                  </a:rPr>
                  <a:t>раз выполнить сложение и после каждого сложения сдви</a:t>
                </a:r>
                <a:r>
                  <a:rPr lang="ru-RU" sz="2400" dirty="0"/>
                  <a:t>га</a:t>
                </a:r>
                <a:r>
                  <a:rPr lang="ru-RU" sz="2400" dirty="0">
                    <a:solidFill>
                      <a:schemeClr val="tx1"/>
                    </a:solidFill>
                  </a:rPr>
                  <a:t>ть сумму частичных произведений вправо.</a:t>
                </a:r>
              </a:p>
              <a:p>
                <a:pPr marL="0" indent="0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После последнего сдвига </a:t>
                </a:r>
                <a:r>
                  <a:rPr lang="ru-RU" sz="2400" dirty="0"/>
                  <a:t>получаем</a:t>
                </a:r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Z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.</a:t>
                </a:r>
                <a:endParaRPr lang="en-US" sz="240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= 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сдв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e>
                      <m:sub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сум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)</a:t>
                </a:r>
                <a:endParaRPr lang="ru-RU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7053F136-AC48-4AFC-BE3A-79C7571BBA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2673" y="1739324"/>
                <a:ext cx="11732456" cy="6555544"/>
              </a:xfrm>
              <a:blipFill>
                <a:blip r:embed="rId3"/>
                <a:stretch>
                  <a:fillRect l="-832" t="-1487" r="-98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3552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4B8B59E-81CC-42E8-AF1B-85B743D61D8C}"/>
              </a:ext>
            </a:extLst>
          </p:cNvPr>
          <p:cNvSpPr txBox="1"/>
          <p:nvPr/>
        </p:nvSpPr>
        <p:spPr>
          <a:xfrm>
            <a:off x="2093645" y="1233998"/>
            <a:ext cx="3706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800" dirty="0"/>
              <a:t>Рег. множимого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13CE24B0-E58D-4EA7-8AE7-22F246409F26}"/>
              </a:ext>
            </a:extLst>
          </p:cNvPr>
          <p:cNvSpPr txBox="1"/>
          <p:nvPr/>
        </p:nvSpPr>
        <p:spPr>
          <a:xfrm>
            <a:off x="2780917" y="2547645"/>
            <a:ext cx="23995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800" dirty="0"/>
              <a:t>Схемы </a:t>
            </a:r>
            <a:r>
              <a:rPr lang="en-US" sz="2800" dirty="0"/>
              <a:t>“</a:t>
            </a:r>
            <a:r>
              <a:rPr lang="ru-RU" sz="2800" dirty="0"/>
              <a:t>И</a:t>
            </a:r>
            <a:r>
              <a:rPr lang="en-US" sz="2800" dirty="0"/>
              <a:t>”</a:t>
            </a:r>
            <a:endParaRPr lang="ru-RU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F1BE6BEE-2EC2-4B50-83FF-8BEB66C109E5}"/>
              </a:ext>
            </a:extLst>
          </p:cNvPr>
          <p:cNvSpPr txBox="1"/>
          <p:nvPr/>
        </p:nvSpPr>
        <p:spPr>
          <a:xfrm>
            <a:off x="2457460" y="5144917"/>
            <a:ext cx="3046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800" dirty="0"/>
              <a:t>Рег.</a:t>
            </a:r>
            <a:r>
              <a:rPr lang="ru-RU" sz="2800" b="1" dirty="0"/>
              <a:t> </a:t>
            </a:r>
            <a:r>
              <a:rPr lang="ru-RU" sz="2800" dirty="0"/>
              <a:t>множителя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B816BB00-6D98-4A10-A5F5-4B476DEAFE7E}"/>
              </a:ext>
            </a:extLst>
          </p:cNvPr>
          <p:cNvSpPr txBox="1"/>
          <p:nvPr/>
        </p:nvSpPr>
        <p:spPr>
          <a:xfrm>
            <a:off x="8497626" y="4101171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2n</a:t>
            </a:r>
            <a:endParaRPr lang="ru-RU" sz="24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EE65877-E3C8-4DD1-9FB0-E9374AC7F89B}"/>
              </a:ext>
            </a:extLst>
          </p:cNvPr>
          <p:cNvSpPr txBox="1"/>
          <p:nvPr/>
        </p:nvSpPr>
        <p:spPr>
          <a:xfrm>
            <a:off x="2668324" y="3783561"/>
            <a:ext cx="23995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800" dirty="0"/>
              <a:t>Сумматор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="" xmlns:a16="http://schemas.microsoft.com/office/drawing/2014/main" id="{31696476-9D64-4B1C-85B0-B663F7455DB1}"/>
                  </a:ext>
                </a:extLst>
              </p:cNvPr>
              <p:cNvSpPr txBox="1"/>
              <p:nvPr/>
            </p:nvSpPr>
            <p:spPr>
              <a:xfrm>
                <a:off x="3242520" y="5430168"/>
                <a:ext cx="1196347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b="1" dirty="0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ru-RU" sz="1800" b="1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1696476-9D64-4B1C-85B0-B663F7455D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2520" y="5430168"/>
                <a:ext cx="1196347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Соединитель: уступ 42">
            <a:extLst>
              <a:ext uri="{FF2B5EF4-FFF2-40B4-BE49-F238E27FC236}">
                <a16:creationId xmlns="" xmlns:a16="http://schemas.microsoft.com/office/drawing/2014/main" id="{2FCE67D3-7CAC-452C-AF40-5E2BD091B1F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31349" y="4264017"/>
            <a:ext cx="868758" cy="456949"/>
          </a:xfrm>
          <a:prstGeom prst="bentConnector3">
            <a:avLst>
              <a:gd name="adj1" fmla="val 1210"/>
            </a:avLst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Соединитель: уступ 57">
            <a:extLst>
              <a:ext uri="{FF2B5EF4-FFF2-40B4-BE49-F238E27FC236}">
                <a16:creationId xmlns="" xmlns:a16="http://schemas.microsoft.com/office/drawing/2014/main" id="{254561F2-001C-4B29-A7C8-15A2198FBEC8}"/>
              </a:ext>
            </a:extLst>
          </p:cNvPr>
          <p:cNvCxnSpPr>
            <a:cxnSpLocks/>
          </p:cNvCxnSpPr>
          <p:nvPr/>
        </p:nvCxnSpPr>
        <p:spPr>
          <a:xfrm rot="10800000" flipV="1">
            <a:off x="1908042" y="4947772"/>
            <a:ext cx="4586163" cy="532756"/>
          </a:xfrm>
          <a:prstGeom prst="bentConnector3">
            <a:avLst>
              <a:gd name="adj1" fmla="val 111684"/>
            </a:avLst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Группа 94"/>
          <p:cNvGrpSpPr/>
          <p:nvPr/>
        </p:nvGrpSpPr>
        <p:grpSpPr>
          <a:xfrm>
            <a:off x="6016528" y="3739938"/>
            <a:ext cx="4021171" cy="820171"/>
            <a:chOff x="1367520" y="3570018"/>
            <a:chExt cx="4021171" cy="820171"/>
          </a:xfrm>
        </p:grpSpPr>
        <p:cxnSp>
          <p:nvCxnSpPr>
            <p:cNvPr id="10" name="Прямая соединительная линия 9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="" xmlns:a16="http://schemas.microsoft.com/office/drawing/2014/main" id="{31696476-9D64-4B1C-85B0-B663F7455DB1}"/>
                  </a:ext>
                </a:extLst>
              </p:cNvPr>
              <p:cNvSpPr txBox="1"/>
              <p:nvPr/>
            </p:nvSpPr>
            <p:spPr>
              <a:xfrm>
                <a:off x="3269911" y="4095464"/>
                <a:ext cx="1196347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b="1" dirty="0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ru-RU" sz="1800" b="1" dirty="0"/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1696476-9D64-4B1C-85B0-B663F7455D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9911" y="4095464"/>
                <a:ext cx="1196347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398203" y="6046154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Для размещения выдвигаемых из сумматора разрядов можно использовать освобождающиеся разряды регистра множителя</a:t>
            </a:r>
            <a:r>
              <a:rPr lang="en-US" sz="2400" dirty="0"/>
              <a:t>.</a:t>
            </a:r>
            <a:endParaRPr lang="ru-RU" sz="2400" dirty="0"/>
          </a:p>
        </p:txBody>
      </p:sp>
      <p:grpSp>
        <p:nvGrpSpPr>
          <p:cNvPr id="120" name="Группа 119"/>
          <p:cNvGrpSpPr/>
          <p:nvPr/>
        </p:nvGrpSpPr>
        <p:grpSpPr>
          <a:xfrm>
            <a:off x="1936267" y="2799628"/>
            <a:ext cx="4329461" cy="2685248"/>
            <a:chOff x="5416916" y="2661041"/>
            <a:chExt cx="4203735" cy="2685248"/>
          </a:xfrm>
        </p:grpSpPr>
        <p:cxnSp>
          <p:nvCxnSpPr>
            <p:cNvPr id="69" name="Соединительная линия уступом 68"/>
            <p:cNvCxnSpPr/>
            <p:nvPr/>
          </p:nvCxnSpPr>
          <p:spPr>
            <a:xfrm rot="10800000">
              <a:off x="5416916" y="2661041"/>
              <a:ext cx="4203735" cy="1986437"/>
            </a:xfrm>
            <a:prstGeom prst="bentConnector3">
              <a:avLst>
                <a:gd name="adj1" fmla="val 116616"/>
              </a:avLst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Соединительная линия уступом 73"/>
            <p:cNvCxnSpPr/>
            <p:nvPr/>
          </p:nvCxnSpPr>
          <p:spPr>
            <a:xfrm rot="5400000">
              <a:off x="9167468" y="4893108"/>
              <a:ext cx="712368" cy="193994"/>
            </a:xfrm>
            <a:prstGeom prst="bentConnector3">
              <a:avLst>
                <a:gd name="adj1" fmla="val 100810"/>
              </a:avLst>
            </a:pr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7" name="Группа 86"/>
          <p:cNvGrpSpPr/>
          <p:nvPr/>
        </p:nvGrpSpPr>
        <p:grpSpPr>
          <a:xfrm>
            <a:off x="2272451" y="1947285"/>
            <a:ext cx="3381375" cy="484536"/>
            <a:chOff x="5753100" y="1667407"/>
            <a:chExt cx="3381375" cy="484536"/>
          </a:xfrm>
        </p:grpSpPr>
        <p:cxnSp>
          <p:nvCxnSpPr>
            <p:cNvPr id="82" name="Прямая со стрелкой 81"/>
            <p:cNvCxnSpPr/>
            <p:nvPr/>
          </p:nvCxnSpPr>
          <p:spPr>
            <a:xfrm>
              <a:off x="5753100" y="1667407"/>
              <a:ext cx="0" cy="484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Прямая со стрелкой 83"/>
            <p:cNvCxnSpPr/>
            <p:nvPr/>
          </p:nvCxnSpPr>
          <p:spPr>
            <a:xfrm>
              <a:off x="6096000" y="1684148"/>
              <a:ext cx="0" cy="45730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Прямая со стрелкой 85"/>
            <p:cNvCxnSpPr/>
            <p:nvPr/>
          </p:nvCxnSpPr>
          <p:spPr>
            <a:xfrm>
              <a:off x="9134475" y="1675340"/>
              <a:ext cx="0" cy="4766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8" name="Группа 87"/>
          <p:cNvGrpSpPr/>
          <p:nvPr/>
        </p:nvGrpSpPr>
        <p:grpSpPr>
          <a:xfrm>
            <a:off x="2272451" y="3252584"/>
            <a:ext cx="3381375" cy="484536"/>
            <a:chOff x="5753100" y="1667407"/>
            <a:chExt cx="3381375" cy="484536"/>
          </a:xfrm>
        </p:grpSpPr>
        <p:cxnSp>
          <p:nvCxnSpPr>
            <p:cNvPr id="89" name="Прямая со стрелкой 88"/>
            <p:cNvCxnSpPr/>
            <p:nvPr/>
          </p:nvCxnSpPr>
          <p:spPr>
            <a:xfrm>
              <a:off x="5753100" y="1667407"/>
              <a:ext cx="0" cy="484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Прямая со стрелкой 89"/>
            <p:cNvCxnSpPr/>
            <p:nvPr/>
          </p:nvCxnSpPr>
          <p:spPr>
            <a:xfrm>
              <a:off x="6096000" y="1684148"/>
              <a:ext cx="0" cy="45730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Прямая со стрелкой 90"/>
            <p:cNvCxnSpPr/>
            <p:nvPr/>
          </p:nvCxnSpPr>
          <p:spPr>
            <a:xfrm>
              <a:off x="9134475" y="1675340"/>
              <a:ext cx="0" cy="4766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2" name="TextBox 91">
            <a:extLst>
              <a:ext uri="{FF2B5EF4-FFF2-40B4-BE49-F238E27FC236}">
                <a16:creationId xmlns="" xmlns:a16="http://schemas.microsoft.com/office/drawing/2014/main" id="{E9D8A8CF-5BC9-480A-AEF4-FFB678FB6D92}"/>
              </a:ext>
            </a:extLst>
          </p:cNvPr>
          <p:cNvSpPr txBox="1"/>
          <p:nvPr/>
        </p:nvSpPr>
        <p:spPr>
          <a:xfrm>
            <a:off x="4476455" y="1483102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n</a:t>
            </a:r>
            <a:endParaRPr lang="ru-RU" sz="2400" dirty="0"/>
          </a:p>
        </p:txBody>
      </p:sp>
      <p:grpSp>
        <p:nvGrpSpPr>
          <p:cNvPr id="96" name="Группа 95"/>
          <p:cNvGrpSpPr/>
          <p:nvPr/>
        </p:nvGrpSpPr>
        <p:grpSpPr>
          <a:xfrm>
            <a:off x="2004650" y="3733655"/>
            <a:ext cx="4021171" cy="820171"/>
            <a:chOff x="1367520" y="3570018"/>
            <a:chExt cx="4021171" cy="820171"/>
          </a:xfrm>
        </p:grpSpPr>
        <p:cxnSp>
          <p:nvCxnSpPr>
            <p:cNvPr id="97" name="Прямая соединительная линия 96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Прямая соединительная линия 97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Прямая соединительная линия 98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Прямая соединительная линия 99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3" name="Группа 102"/>
          <p:cNvGrpSpPr/>
          <p:nvPr/>
        </p:nvGrpSpPr>
        <p:grpSpPr>
          <a:xfrm>
            <a:off x="1970092" y="1146929"/>
            <a:ext cx="4021171" cy="820171"/>
            <a:chOff x="1367520" y="3570018"/>
            <a:chExt cx="4021171" cy="820171"/>
          </a:xfrm>
        </p:grpSpPr>
        <p:cxnSp>
          <p:nvCxnSpPr>
            <p:cNvPr id="104" name="Прямая соединительная линия 103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Прямая соединительная линия 104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Прямая соединительная линия 105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Прямая соединительная линия 106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8" name="Группа 107"/>
          <p:cNvGrpSpPr/>
          <p:nvPr/>
        </p:nvGrpSpPr>
        <p:grpSpPr>
          <a:xfrm>
            <a:off x="1969807" y="2433393"/>
            <a:ext cx="4021171" cy="820171"/>
            <a:chOff x="1367520" y="3570018"/>
            <a:chExt cx="4021171" cy="820171"/>
          </a:xfrm>
        </p:grpSpPr>
        <p:cxnSp>
          <p:nvCxnSpPr>
            <p:cNvPr id="109" name="Прямая соединительная линия 108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Прямая соединительная линия 109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Прямая соединительная линия 110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Прямая соединительная линия 111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3" name="Группа 112"/>
          <p:cNvGrpSpPr/>
          <p:nvPr/>
        </p:nvGrpSpPr>
        <p:grpSpPr>
          <a:xfrm>
            <a:off x="2017522" y="5085833"/>
            <a:ext cx="4021171" cy="820171"/>
            <a:chOff x="1367520" y="3570018"/>
            <a:chExt cx="4021171" cy="820171"/>
          </a:xfrm>
        </p:grpSpPr>
        <p:cxnSp>
          <p:nvCxnSpPr>
            <p:cNvPr id="114" name="Прямая соединительная линия 113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Прямая соединительная линия 114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Прямая соединительная линия 115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Прямая соединительная линия 116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6263C5D-7A02-4724-82E9-A5688AE1866F}"/>
              </a:ext>
            </a:extLst>
          </p:cNvPr>
          <p:cNvSpPr txBox="1"/>
          <p:nvPr/>
        </p:nvSpPr>
        <p:spPr>
          <a:xfrm>
            <a:off x="2093644" y="1509791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F7AE0042-3529-4838-96FD-A56F3679C37C}"/>
              </a:ext>
            </a:extLst>
          </p:cNvPr>
          <p:cNvSpPr txBox="1"/>
          <p:nvPr/>
        </p:nvSpPr>
        <p:spPr>
          <a:xfrm>
            <a:off x="2093281" y="2784329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81E21338-1D20-41C1-A9CD-89338988BB68}"/>
              </a:ext>
            </a:extLst>
          </p:cNvPr>
          <p:cNvSpPr txBox="1"/>
          <p:nvPr/>
        </p:nvSpPr>
        <p:spPr>
          <a:xfrm>
            <a:off x="2122428" y="4086444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92678D1F-2645-4621-A991-D2294A080B74}"/>
              </a:ext>
            </a:extLst>
          </p:cNvPr>
          <p:cNvSpPr txBox="1"/>
          <p:nvPr/>
        </p:nvSpPr>
        <p:spPr>
          <a:xfrm>
            <a:off x="2120396" y="5427612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F868E340-B0A5-4A8C-B4E1-EEDF337B1BDD}"/>
              </a:ext>
            </a:extLst>
          </p:cNvPr>
          <p:cNvSpPr txBox="1"/>
          <p:nvPr/>
        </p:nvSpPr>
        <p:spPr>
          <a:xfrm>
            <a:off x="4476455" y="4086575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n</a:t>
            </a:r>
            <a:endParaRPr lang="ru-RU" sz="2400" dirty="0"/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5A8D5A3E-12AE-4B27-90E8-6710BB9D08A0}"/>
              </a:ext>
            </a:extLst>
          </p:cNvPr>
          <p:cNvSpPr txBox="1"/>
          <p:nvPr/>
        </p:nvSpPr>
        <p:spPr>
          <a:xfrm>
            <a:off x="1437980" y="1509220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3EBEFF62-CA14-4824-9D42-3DB20E1ADD4E}"/>
              </a:ext>
            </a:extLst>
          </p:cNvPr>
          <p:cNvSpPr txBox="1"/>
          <p:nvPr/>
        </p:nvSpPr>
        <p:spPr>
          <a:xfrm>
            <a:off x="1437980" y="2783898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AC3101FD-0FA9-43DA-8519-4F4F5880DF10}"/>
              </a:ext>
            </a:extLst>
          </p:cNvPr>
          <p:cNvSpPr txBox="1"/>
          <p:nvPr/>
        </p:nvSpPr>
        <p:spPr>
          <a:xfrm>
            <a:off x="1491998" y="4085968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895E9EBE-5816-4E4B-950F-4AB8F4CC7872}"/>
              </a:ext>
            </a:extLst>
          </p:cNvPr>
          <p:cNvSpPr txBox="1"/>
          <p:nvPr/>
        </p:nvSpPr>
        <p:spPr>
          <a:xfrm>
            <a:off x="1490953" y="5439326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89B8DCE2-3905-4CDD-BABE-7658CDF466A0}"/>
              </a:ext>
            </a:extLst>
          </p:cNvPr>
          <p:cNvSpPr txBox="1"/>
          <p:nvPr/>
        </p:nvSpPr>
        <p:spPr>
          <a:xfrm>
            <a:off x="152135" y="0"/>
            <a:ext cx="118877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+mj-lt"/>
              </a:rPr>
              <a:t>Схема умножения с младших разрядов множителя со сдвигом суммы частичных произведений вправо</a:t>
            </a:r>
          </a:p>
          <a:p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3F8B506D-45A8-4219-A4AE-7BDD29D2EB98}"/>
              </a:ext>
            </a:extLst>
          </p:cNvPr>
          <p:cNvSpPr txBox="1"/>
          <p:nvPr/>
        </p:nvSpPr>
        <p:spPr>
          <a:xfrm>
            <a:off x="5507137" y="2810733"/>
            <a:ext cx="360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endParaRPr lang="ru-RU" sz="2400" dirty="0"/>
          </a:p>
        </p:txBody>
      </p:sp>
      <p:sp>
        <p:nvSpPr>
          <p:cNvPr id="66" name="TextBox 65">
            <a:extLst>
              <a:ext uri="{FF2B5EF4-FFF2-40B4-BE49-F238E27FC236}">
                <a16:creationId xmlns="" xmlns:a16="http://schemas.microsoft.com/office/drawing/2014/main" id="{826D0487-1060-4FFD-B610-5092225AF759}"/>
              </a:ext>
            </a:extLst>
          </p:cNvPr>
          <p:cNvSpPr txBox="1"/>
          <p:nvPr/>
        </p:nvSpPr>
        <p:spPr>
          <a:xfrm>
            <a:off x="5535367" y="5429682"/>
            <a:ext cx="360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4807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="" xmlns:a16="http://schemas.microsoft.com/office/drawing/2014/main" id="{7053F136-AC48-4AFC-BE3A-79C7571BBA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12192000" cy="6858000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ru-RU" b="1" dirty="0">
                    <a:solidFill>
                      <a:schemeClr val="tx1"/>
                    </a:solidFill>
                  </a:rPr>
                  <a:t>Умножение с младших разрядов множителя со сдвигом множимого влево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ru-RU" sz="24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ru-RU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… +</a:t>
                </a:r>
                <a:r>
                  <a:rPr lang="ru-RU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) = </a:t>
                </a:r>
                <a:endParaRPr lang="ru-RU" sz="2400" dirty="0">
                  <a:solidFill>
                    <a:schemeClr val="tx1"/>
                  </a:solidFill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</a:t>
                </a:r>
                <a:r>
                  <a:rPr lang="ru-RU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dirty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dirty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sz="2400" dirty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r>
                  <a:rPr lang="ru-RU" sz="2400" dirty="0"/>
                  <a:t> </a:t>
                </a:r>
                <a14:m>
                  <m:oMath xmlns:m="http://schemas.openxmlformats.org/officeDocument/2006/math">
                    <m:r>
                      <a:rPr lang="ru-RU" sz="2400" dirty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:r>
                  <a:rPr lang="ru-RU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… </a:t>
                </a:r>
                <a:r>
                  <a:rPr lang="ru-RU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ru-RU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	</a:t>
                </a:r>
                <a:r>
                  <a:rPr lang="ru-RU" sz="2400" dirty="0">
                    <a:solidFill>
                      <a:schemeClr val="tx1"/>
                    </a:solidFill>
                  </a:rPr>
                  <a:t>		</a:t>
                </a:r>
                <a:r>
                  <a:rPr lang="en-US" sz="2400" dirty="0">
                    <a:solidFill>
                      <a:schemeClr val="tx1"/>
                    </a:solidFill>
                  </a:rPr>
                  <a:t>(3)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В соответствии с (3) должна выполняться следующая последовательность действий.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Обнуляем сумму частичных произведений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o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= 0</a:t>
                </a:r>
                <a:r>
                  <a:rPr lang="ru-RU" sz="2400" dirty="0"/>
                  <a:t>.</a:t>
                </a:r>
                <a:endParaRPr lang="ru-RU" sz="2400" dirty="0">
                  <a:solidFill>
                    <a:schemeClr val="tx1"/>
                  </a:solidFill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Анализируем младший разряд множителя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.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Если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= 1,</a:t>
                </a:r>
                <a:r>
                  <a:rPr lang="ru-RU" sz="2400" dirty="0">
                    <a:solidFill>
                      <a:schemeClr val="tx1"/>
                    </a:solidFill>
                  </a:rPr>
                  <a:t> то сдвинутое на </a:t>
                </a:r>
                <a:r>
                  <a:rPr lang="en-US" sz="2400" dirty="0">
                    <a:solidFill>
                      <a:schemeClr val="tx1"/>
                    </a:solidFill>
                  </a:rPr>
                  <a:t>n </a:t>
                </a:r>
                <a:r>
                  <a:rPr lang="ru-RU" sz="2400" dirty="0">
                    <a:solidFill>
                      <a:schemeClr val="tx1"/>
                    </a:solidFill>
                  </a:rPr>
                  <a:t>разрядов вправо множимое участвует в формировании произведения. Если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sz="2400" dirty="0">
                    <a:solidFill>
                      <a:schemeClr val="tx1"/>
                    </a:solidFill>
                  </a:rPr>
                  <a:t>= 0, </a:t>
                </a:r>
                <a:r>
                  <a:rPr lang="ru-RU" sz="2400" dirty="0">
                    <a:solidFill>
                      <a:schemeClr val="tx1"/>
                    </a:solidFill>
                  </a:rPr>
                  <a:t>то нет.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Первое частичное произведение прибавляется к накапливающему сумматору.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Сдвигаем множимое влево, т.е.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i</m:t>
                        </m:r>
                        <m: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ru-RU" sz="2400" b="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ru-RU" sz="24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Анализируем следующий разряд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4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chemeClr val="tx1"/>
                    </a:solidFill>
                  </a:rPr>
                  <a:t> .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ru-RU" sz="2300" dirty="0">
                    <a:solidFill>
                      <a:schemeClr val="tx1"/>
                    </a:solidFill>
                  </a:rPr>
                  <a:t>Если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3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3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3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3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3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sz="2300" dirty="0">
                    <a:solidFill>
                      <a:schemeClr val="tx1"/>
                    </a:solidFill>
                  </a:rPr>
                  <a:t>=1, то сдвинутое влево множимое прибавляем к сумматору. Если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3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3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</m:e>
                      <m:sub>
                        <m:r>
                          <a:rPr lang="ru-RU" sz="23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3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a:rPr lang="ru-RU" sz="23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sz="2300" dirty="0">
                    <a:solidFill>
                      <a:schemeClr val="tx1"/>
                    </a:solidFill>
                  </a:rPr>
                  <a:t>=0, то нет.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Аналогичным образом обрабатываются последующие разряды множителя.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7053F136-AC48-4AFC-BE3A-79C7571BBA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12192000" cy="6858000"/>
              </a:xfrm>
              <a:blipFill>
                <a:blip r:embed="rId2"/>
                <a:stretch>
                  <a:fillRect l="-750" t="-142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072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772099" y="880328"/>
                <a:ext cx="10515600" cy="5798272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r>
                  <a:rPr lang="ru-RU" dirty="0"/>
                  <a:t>		      </a:t>
                </a:r>
                <a:r>
                  <a:rPr lang="en-US" dirty="0"/>
                  <a:t>0,00000000       </a:t>
                </a:r>
                <a:r>
                  <a:rPr lang="en-US" i="1" dirty="0"/>
                  <a:t>S</a:t>
                </a:r>
                <a:r>
                  <a:rPr lang="en-US" sz="2400" baseline="-25000" dirty="0"/>
                  <a:t>0</a:t>
                </a:r>
                <a:endParaRPr lang="en-US" baseline="-25000" dirty="0"/>
              </a:p>
              <a:p>
                <a:pPr marL="0" indent="0">
                  <a:buNone/>
                </a:pPr>
                <a:r>
                  <a:rPr lang="en-US" dirty="0"/>
                  <a:t>                                         	           |X|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-4</a:t>
                </a:r>
              </a:p>
              <a:p>
                <a:pPr marL="0" indent="0">
                  <a:buNone/>
                </a:pPr>
                <a:r>
                  <a:rPr lang="en-US" dirty="0"/>
                  <a:t>                             0,00001001       </a:t>
                </a:r>
                <a:r>
                  <a:rPr lang="en-US" i="1" dirty="0"/>
                  <a:t>S</a:t>
                </a:r>
                <a:r>
                  <a:rPr lang="en-US" baseline="-25000" dirty="0"/>
                  <a:t>1</a:t>
                </a:r>
              </a:p>
              <a:p>
                <a:pPr marL="0" indent="0">
                  <a:buNone/>
                </a:pPr>
                <a:r>
                  <a:rPr lang="en-US" dirty="0"/>
                  <a:t>					|X|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-3</a:t>
                </a:r>
                <a:endParaRPr lang="ru-RU" dirty="0"/>
              </a:p>
              <a:p>
                <a:pPr marL="0" indent="0">
                  <a:buNone/>
                </a:pPr>
                <a:r>
                  <a:rPr lang="en-US" dirty="0"/>
                  <a:t>                             0,</a:t>
                </a:r>
                <a:r>
                  <a:rPr lang="ru-RU" dirty="0"/>
                  <a:t>00001001       </a:t>
                </a:r>
                <a:r>
                  <a:rPr lang="en-US" i="1" dirty="0"/>
                  <a:t>S</a:t>
                </a:r>
                <a:r>
                  <a:rPr lang="ru-RU" baseline="-25000" dirty="0"/>
                  <a:t>2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				|X|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</a:t>
                </a:r>
                <a:r>
                  <a:rPr lang="ru-RU" baseline="30000" dirty="0"/>
                  <a:t>2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/>
                  <a:t>                         </a:t>
                </a:r>
                <a:r>
                  <a:rPr lang="en-US" dirty="0"/>
                  <a:t>  </a:t>
                </a:r>
                <a:r>
                  <a:rPr lang="ru-RU" dirty="0"/>
                  <a:t>  0,00101101       </a:t>
                </a:r>
                <a:r>
                  <a:rPr lang="en-US" i="1" dirty="0"/>
                  <a:t>S</a:t>
                </a:r>
                <a:r>
                  <a:rPr lang="ru-RU" baseline="-25000" dirty="0"/>
                  <a:t>3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				|X|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</a:t>
                </a:r>
                <a:r>
                  <a:rPr lang="ru-RU" baseline="30000" dirty="0"/>
                  <a:t>1</a:t>
                </a:r>
                <a:endParaRPr lang="ru-RU" dirty="0"/>
              </a:p>
              <a:p>
                <a:pPr marL="0" indent="0">
                  <a:buNone/>
                </a:pPr>
                <a:r>
                  <a:rPr lang="ru-RU" dirty="0"/>
                  <a:t>                             0,01110101        </a:t>
                </a:r>
                <a:r>
                  <a:rPr lang="en-US" i="1" dirty="0"/>
                  <a:t>S</a:t>
                </a:r>
                <a:r>
                  <a:rPr lang="ru-RU" baseline="-25000" dirty="0"/>
                  <a:t>4</a:t>
                </a:r>
                <a:r>
                  <a:rPr lang="ru-RU" dirty="0"/>
                  <a:t>=</a:t>
                </a:r>
                <a:r>
                  <a:rPr lang="en-US" dirty="0"/>
                  <a:t>|Z|</a:t>
                </a: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72099" y="880328"/>
                <a:ext cx="10515600" cy="5798272"/>
              </a:xfr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Прямая соединительная линия 4"/>
          <p:cNvCxnSpPr/>
          <p:nvPr/>
        </p:nvCxnSpPr>
        <p:spPr>
          <a:xfrm flipV="1">
            <a:off x="2648160" y="2739277"/>
            <a:ext cx="185195" cy="24306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584501" y="1573321"/>
            <a:ext cx="312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584498" y="2595854"/>
            <a:ext cx="312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584500" y="3582463"/>
            <a:ext cx="312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584500" y="4606160"/>
            <a:ext cx="312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  <a:endParaRPr lang="ru-RU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772099" y="1815616"/>
            <a:ext cx="1180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-4</a:t>
            </a:r>
            <a:r>
              <a:rPr lang="en-US" sz="2400" dirty="0"/>
              <a:t>=1</a:t>
            </a:r>
            <a:endParaRPr lang="ru-RU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772099" y="2798738"/>
            <a:ext cx="1620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-3</a:t>
            </a:r>
            <a:r>
              <a:rPr lang="en-US" sz="2400" dirty="0"/>
              <a:t>=0</a:t>
            </a:r>
            <a:endParaRPr lang="ru-RU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772099" y="3863478"/>
            <a:ext cx="2615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-2</a:t>
            </a:r>
            <a:r>
              <a:rPr lang="en-US" sz="2400" dirty="0"/>
              <a:t>=1</a:t>
            </a:r>
            <a:endParaRPr lang="ru-RU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772099" y="4921400"/>
            <a:ext cx="2303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  <a:r>
              <a:rPr lang="en-US" sz="2400" baseline="-25000" dirty="0"/>
              <a:t>-1</a:t>
            </a:r>
            <a:r>
              <a:rPr lang="en-US" sz="2400" dirty="0"/>
              <a:t>=1</a:t>
            </a:r>
            <a:endParaRPr lang="ru-RU" sz="2400" dirty="0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 flipH="1" flipV="1">
            <a:off x="3075461" y="5465274"/>
            <a:ext cx="1871503" cy="1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H="1" flipV="1">
            <a:off x="3075461" y="4407351"/>
            <a:ext cx="1871503" cy="1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 flipH="1" flipV="1">
            <a:off x="3075460" y="3386900"/>
            <a:ext cx="1871503" cy="1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/>
          <p:nvPr/>
        </p:nvCxnSpPr>
        <p:spPr>
          <a:xfrm flipH="1" flipV="1">
            <a:off x="3075460" y="2366452"/>
            <a:ext cx="1871503" cy="1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66171" y="187831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Пример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6171" y="661258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[X]</a:t>
            </a:r>
            <a:r>
              <a:rPr lang="en-US" sz="2400" baseline="-25000" dirty="0"/>
              <a:t>n</a:t>
            </a:r>
            <a:r>
              <a:rPr lang="en-US" sz="2400" dirty="0"/>
              <a:t>=1,1001</a:t>
            </a:r>
            <a:endParaRPr lang="ru-RU" dirty="0"/>
          </a:p>
        </p:txBody>
      </p:sp>
      <p:sp>
        <p:nvSpPr>
          <p:cNvPr id="19" name="TextBox 18"/>
          <p:cNvSpPr txBox="1"/>
          <p:nvPr/>
        </p:nvSpPr>
        <p:spPr>
          <a:xfrm>
            <a:off x="2854639" y="649497"/>
            <a:ext cx="17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3224616" y="649497"/>
            <a:ext cx="191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3386941" y="649497"/>
            <a:ext cx="176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</a:t>
            </a:r>
            <a:endParaRPr lang="ru-RU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3072348" y="649497"/>
            <a:ext cx="186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3544192" y="649497"/>
            <a:ext cx="311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24" name="TextBox 23"/>
          <p:cNvSpPr txBox="1"/>
          <p:nvPr/>
        </p:nvSpPr>
        <p:spPr>
          <a:xfrm>
            <a:off x="3017746" y="649497"/>
            <a:ext cx="147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,</a:t>
            </a:r>
            <a:endParaRPr lang="ru-RU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Прямоугольник 24"/>
              <p:cNvSpPr/>
              <p:nvPr/>
            </p:nvSpPr>
            <p:spPr>
              <a:xfrm>
                <a:off x="1952717" y="649496"/>
                <a:ext cx="1902815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ru-RU" sz="24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dirty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</m:e>
                      <m:sub>
                        <m:r>
                          <m:rPr>
                            <m:sty m:val="p"/>
                          </m:rPr>
                          <a:rPr lang="ru-RU" sz="2400" dirty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</m:oMath>
                </a14:m>
                <a:r>
                  <a:rPr lang="en-US" sz="2400" dirty="0"/>
                  <a:t> =</a:t>
                </a:r>
              </a:p>
            </p:txBody>
          </p:sp>
        </mc:Choice>
        <mc:Fallback xmlns="">
          <p:sp>
            <p:nvSpPr>
              <p:cNvPr id="25" name="Прямоугольник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2717" y="649496"/>
                <a:ext cx="1902815" cy="461665"/>
              </a:xfrm>
              <a:prstGeom prst="rect">
                <a:avLst/>
              </a:prstGeom>
              <a:blipFill>
                <a:blip r:embed="rId26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/>
          <p:cNvSpPr txBox="1"/>
          <p:nvPr/>
        </p:nvSpPr>
        <p:spPr>
          <a:xfrm>
            <a:off x="4081597" y="1847706"/>
            <a:ext cx="958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1001</a:t>
            </a:r>
            <a:endParaRPr lang="ru-RU" sz="2800" dirty="0"/>
          </a:p>
        </p:txBody>
      </p:sp>
      <p:sp>
        <p:nvSpPr>
          <p:cNvPr id="40" name="TextBox 39"/>
          <p:cNvSpPr txBox="1"/>
          <p:nvPr/>
        </p:nvSpPr>
        <p:spPr>
          <a:xfrm>
            <a:off x="4114056" y="2870322"/>
            <a:ext cx="958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1001</a:t>
            </a:r>
            <a:endParaRPr lang="ru-RU" sz="2800" dirty="0"/>
          </a:p>
        </p:txBody>
      </p:sp>
      <p:sp>
        <p:nvSpPr>
          <p:cNvPr id="47" name="TextBox 46"/>
          <p:cNvSpPr txBox="1"/>
          <p:nvPr/>
        </p:nvSpPr>
        <p:spPr>
          <a:xfrm>
            <a:off x="3925351" y="3896817"/>
            <a:ext cx="958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1001</a:t>
            </a:r>
            <a:endParaRPr lang="ru-RU" sz="2800" dirty="0"/>
          </a:p>
        </p:txBody>
      </p:sp>
      <p:sp>
        <p:nvSpPr>
          <p:cNvPr id="48" name="TextBox 47"/>
          <p:cNvSpPr txBox="1"/>
          <p:nvPr/>
        </p:nvSpPr>
        <p:spPr>
          <a:xfrm>
            <a:off x="3740193" y="4933654"/>
            <a:ext cx="958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1001</a:t>
            </a:r>
            <a:endParaRPr lang="ru-RU" sz="2800" dirty="0"/>
          </a:p>
        </p:txBody>
      </p:sp>
      <p:pic>
        <p:nvPicPr>
          <p:cNvPr id="29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2223755" y="-802969"/>
            <a:ext cx="609600" cy="609600"/>
          </a:xfrm>
          <a:prstGeom prst="rect">
            <a:avLst/>
          </a:prstGeom>
        </p:spPr>
      </p:pic>
      <p:pic>
        <p:nvPicPr>
          <p:cNvPr id="30" name="Записанный звук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608" end="459.6303"/>
                </p14:media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2891152" y="-802969"/>
            <a:ext cx="609600" cy="609600"/>
          </a:xfrm>
          <a:prstGeom prst="rect">
            <a:avLst/>
          </a:prstGeom>
        </p:spPr>
      </p:pic>
      <p:pic>
        <p:nvPicPr>
          <p:cNvPr id="31" name="Записанный звук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3625836" y="-771821"/>
            <a:ext cx="609600" cy="609600"/>
          </a:xfrm>
          <a:prstGeom prst="rect">
            <a:avLst/>
          </a:prstGeom>
        </p:spPr>
      </p:pic>
      <p:pic>
        <p:nvPicPr>
          <p:cNvPr id="33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5207633" y="-772215"/>
            <a:ext cx="609600" cy="609600"/>
          </a:xfrm>
          <a:prstGeom prst="rect">
            <a:avLst/>
          </a:prstGeom>
        </p:spPr>
      </p:pic>
      <p:pic>
        <p:nvPicPr>
          <p:cNvPr id="34" name="Записанный звук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9">
                  <p14:trim end="219.2086"/>
                </p14:media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5842882" y="-772215"/>
            <a:ext cx="609600" cy="609600"/>
          </a:xfrm>
          <a:prstGeom prst="rect">
            <a:avLst/>
          </a:prstGeom>
        </p:spPr>
      </p:pic>
      <p:pic>
        <p:nvPicPr>
          <p:cNvPr id="37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7113380" y="-772215"/>
            <a:ext cx="609600" cy="609600"/>
          </a:xfrm>
          <a:prstGeom prst="rect">
            <a:avLst/>
          </a:prstGeom>
        </p:spPr>
      </p:pic>
      <p:pic>
        <p:nvPicPr>
          <p:cNvPr id="38" name="Записанный звук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5">
                  <p14:trim end="148.9092"/>
                </p14:media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7748629" y="-772215"/>
            <a:ext cx="609600" cy="609600"/>
          </a:xfrm>
          <a:prstGeom prst="rect">
            <a:avLst/>
          </a:prstGeom>
        </p:spPr>
      </p:pic>
      <p:pic>
        <p:nvPicPr>
          <p:cNvPr id="41" name="Записанный звук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9019127" y="-762200"/>
            <a:ext cx="609600" cy="609600"/>
          </a:xfrm>
          <a:prstGeom prst="rect">
            <a:avLst/>
          </a:prstGeom>
        </p:spPr>
      </p:pic>
      <p:pic>
        <p:nvPicPr>
          <p:cNvPr id="42" name="Записанный звук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5">
                  <p14:trim end="148.9092"/>
                </p14:media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9654376" y="-762200"/>
            <a:ext cx="609600" cy="609600"/>
          </a:xfrm>
          <a:prstGeom prst="rect">
            <a:avLst/>
          </a:prstGeom>
        </p:spPr>
      </p:pic>
      <p:pic>
        <p:nvPicPr>
          <p:cNvPr id="12" name="Записанный звук">
            <a:hlinkClick r:id="" action="ppaction://media"/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4230184" y="-831983"/>
            <a:ext cx="609600" cy="609600"/>
          </a:xfrm>
          <a:prstGeom prst="rect">
            <a:avLst/>
          </a:prstGeom>
        </p:spPr>
      </p:pic>
      <p:pic>
        <p:nvPicPr>
          <p:cNvPr id="44" name="Записанный звук">
            <a:hlinkClick r:id="" action="ppaction://media"/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6239683" y="-762200"/>
            <a:ext cx="609600" cy="609600"/>
          </a:xfrm>
          <a:prstGeom prst="rect">
            <a:avLst/>
          </a:prstGeom>
        </p:spPr>
      </p:pic>
      <p:pic>
        <p:nvPicPr>
          <p:cNvPr id="45" name="Записанный звук">
            <a:hlinkClick r:id="" action="ppaction://media"/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8243930" y="-772215"/>
            <a:ext cx="609600" cy="609600"/>
          </a:xfrm>
          <a:prstGeom prst="rect">
            <a:avLst/>
          </a:prstGeom>
        </p:spPr>
      </p:pic>
      <p:pic>
        <p:nvPicPr>
          <p:cNvPr id="43" name="Записанный звук">
            <a:hlinkClick r:id="" action="ppaction://media"/>
          </p:cNvPr>
          <p:cNvPicPr>
            <a:picLocks noChangeAspect="1"/>
          </p:cNvPicPr>
          <p:nvPr>
            <a:audioFile r:link="rId13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241565" y="-1028106"/>
            <a:ext cx="609600" cy="609600"/>
          </a:xfrm>
          <a:prstGeom prst="rect">
            <a:avLst/>
          </a:prstGeom>
        </p:spPr>
      </p:pic>
      <p:pic>
        <p:nvPicPr>
          <p:cNvPr id="26" name="Записанный звук">
            <a:hlinkClick r:id="" action="ppaction://media"/>
          </p:cNvPr>
          <p:cNvPicPr>
            <a:picLocks noChangeAspect="1"/>
          </p:cNvPicPr>
          <p:nvPr>
            <a:audioFile r:link="rId15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10924874" y="-842883"/>
            <a:ext cx="609600" cy="609600"/>
          </a:xfrm>
          <a:prstGeom prst="rect">
            <a:avLst/>
          </a:prstGeom>
        </p:spPr>
      </p:pic>
      <p:pic>
        <p:nvPicPr>
          <p:cNvPr id="27" name="Записанный звук">
            <a:hlinkClick r:id="" action="ppaction://media"/>
          </p:cNvPr>
          <p:cNvPicPr>
            <a:picLocks noChangeAspect="1"/>
          </p:cNvPicPr>
          <p:nvPr>
            <a:audi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12297464" y="-772215"/>
            <a:ext cx="609600" cy="609600"/>
          </a:xfrm>
          <a:prstGeom prst="rect">
            <a:avLst/>
          </a:prstGeom>
        </p:spPr>
      </p:pic>
      <p:pic>
        <p:nvPicPr>
          <p:cNvPr id="28" name="Записанный звук">
            <a:hlinkClick r:id="" action="ppaction://media"/>
          </p:cNvPr>
          <p:cNvPicPr>
            <a:picLocks noChangeAspect="1"/>
          </p:cNvPicPr>
          <p:nvPr>
            <a:audioFile r:link="rId19"/>
            <p:extLst>
              <p:ext uri="{DAA4B4D4-6D71-4841-9C94-3DE7FCFB9230}">
                <p14:media xmlns:p14="http://schemas.microsoft.com/office/powerpoint/2010/main" r:embed="rId18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12907669" y="187831"/>
            <a:ext cx="609600" cy="609600"/>
          </a:xfrm>
          <a:prstGeom prst="rect">
            <a:avLst/>
          </a:prstGeom>
        </p:spPr>
      </p:pic>
      <p:pic>
        <p:nvPicPr>
          <p:cNvPr id="46" name="Записанный звук">
            <a:hlinkClick r:id="" action="ppaction://media"/>
          </p:cNvPr>
          <p:cNvPicPr>
            <a:picLocks noChangeAspect="1"/>
          </p:cNvPicPr>
          <p:nvPr>
            <a:audioFile r:link="rId19"/>
            <p:extLst>
              <p:ext uri="{DAA4B4D4-6D71-4841-9C94-3DE7FCFB9230}">
                <p14:media xmlns:p14="http://schemas.microsoft.com/office/powerpoint/2010/main" r:embed="rId18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12892004" y="963721"/>
            <a:ext cx="609600" cy="609600"/>
          </a:xfrm>
          <a:prstGeom prst="rect">
            <a:avLst/>
          </a:prstGeom>
        </p:spPr>
      </p:pic>
      <p:pic>
        <p:nvPicPr>
          <p:cNvPr id="49" name="Записанный звук">
            <a:hlinkClick r:id="" action="ppaction://media"/>
          </p:cNvPr>
          <p:cNvPicPr>
            <a:picLocks noChangeAspect="1"/>
          </p:cNvPicPr>
          <p:nvPr>
            <a:audioFile r:link="rId21"/>
            <p:extLst>
              <p:ext uri="{DAA4B4D4-6D71-4841-9C94-3DE7FCFB9230}">
                <p14:media xmlns:p14="http://schemas.microsoft.com/office/powerpoint/2010/main" r:embed="rId20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-1007884" y="-865584"/>
            <a:ext cx="609600" cy="609600"/>
          </a:xfrm>
          <a:prstGeom prst="rect">
            <a:avLst/>
          </a:prstGeom>
        </p:spPr>
      </p:pic>
      <p:pic>
        <p:nvPicPr>
          <p:cNvPr id="32" name="Записанный звук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2">
                  <p14:trim end="379.9523"/>
                </p14:media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12892004" y="17868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68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687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525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4057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57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284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70833E-6 -2.96296E-6 L -0.01471 0.00023 " pathEditMode="relative" rAng="0" ptsTypes="AA">
                                      <p:cBhvr>
                                        <p:cTn id="52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9" dur="2640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1" dur="4498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498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2849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0 L -0.01472 0.00023 " pathEditMode="relative" rAng="0" ptsTypes="AA">
                                      <p:cBhvr>
                                        <p:cTn id="90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7" dur="2640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9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6" dur="4382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4382"/>
                            </p:stCondLst>
                            <p:childTnLst>
                              <p:par>
                                <p:cTn id="10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0" dur="2849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2.59259E-6 L -0.01471 0.00023 " pathEditMode="relative" rAng="0" ptsTypes="AA">
                                      <p:cBhvr>
                                        <p:cTn id="125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2" dur="2640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1" dur="4382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4382"/>
                            </p:stCondLst>
                            <p:childTnLst>
                              <p:par>
                                <p:cTn id="1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4882"/>
                            </p:stCondLst>
                            <p:childTnLst>
                              <p:par>
                                <p:cTn id="15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1" dur="219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audio>
              <p:cMediaNode vol="80000">
                <p:cTn id="1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100000">
                <p:cTn id="1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audio>
              <p:cMediaNode vol="100000">
                <p:cTn id="1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100000">
                <p:cTn id="1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100000">
                <p:cTn id="1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100000">
                <p:cTn id="1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100000">
                <p:cTn id="1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100000">
                <p:cTn id="1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  <p:audio>
              <p:cMediaNode vol="100000">
                <p:cTn id="1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100000">
                <p:cTn id="1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audio>
              <p:cMediaNode vol="100000">
                <p:cTn id="1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audio>
              <p:cMediaNode vol="100000">
                <p:cTn id="1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100000">
                <p:cTn id="1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100000">
                <p:cTn id="1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100000">
                <p:cTn id="1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100000">
                <p:cTn id="1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audio>
              <p:cMediaNode vol="80000">
                <p:cTn id="1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audio>
              <p:cMediaNode vol="100000">
                <p:cTn id="1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  <p:bldLst>
      <p:bldP spid="6" grpId="0"/>
      <p:bldP spid="7" grpId="0"/>
      <p:bldP spid="8" grpId="0"/>
      <p:bldP spid="9" grpId="0"/>
      <p:bldP spid="11" grpId="0"/>
      <p:bldP spid="13" grpId="0"/>
      <p:bldP spid="14" grpId="0"/>
      <p:bldP spid="15" grpId="0"/>
      <p:bldP spid="20" grpId="0"/>
      <p:bldP spid="21" grpId="0"/>
      <p:bldP spid="22" grpId="0"/>
      <p:bldP spid="23" grpId="0"/>
      <p:bldP spid="36" grpId="0"/>
      <p:bldP spid="40" grpId="0"/>
      <p:bldP spid="40" grpId="1"/>
      <p:bldP spid="47" grpId="0"/>
      <p:bldP spid="47" grpId="1"/>
      <p:bldP spid="48" grpId="0"/>
      <p:bldP spid="4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489527"/>
                <a:ext cx="10515600" cy="5687436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dirty="0"/>
                  <a:t>Вычисление произведения сводится к </a:t>
                </a:r>
                <a:r>
                  <a:rPr lang="en-US" dirty="0"/>
                  <a:t>n</a:t>
                </a:r>
                <a:r>
                  <a:rPr lang="ru-RU" dirty="0"/>
                  <a:t>- кратному выполнению действий:</a:t>
                </a:r>
              </a:p>
              <a:p>
                <a:pPr marL="0" indent="0">
                  <a:buNone/>
                </a:pPr>
                <a:r>
                  <a:rPr lang="en-US" i="1" dirty="0"/>
                  <a:t>S</a:t>
                </a:r>
                <a:r>
                  <a:rPr lang="en-US" baseline="-25000" dirty="0"/>
                  <a:t>i+</a:t>
                </a:r>
                <a:r>
                  <a:rPr lang="ru-RU" baseline="-25000" dirty="0"/>
                  <a:t>1</a:t>
                </a:r>
                <a:r>
                  <a:rPr lang="en-US" dirty="0"/>
                  <a:t>=</a:t>
                </a:r>
                <a:r>
                  <a:rPr lang="en-US" i="1" dirty="0"/>
                  <a:t>S</a:t>
                </a:r>
                <a:r>
                  <a:rPr lang="en-US" baseline="-25000" dirty="0"/>
                  <a:t>i</a:t>
                </a:r>
                <a:r>
                  <a:rPr lang="en-US" dirty="0"/>
                  <a:t>+X</a:t>
                </a:r>
                <a:r>
                  <a:rPr lang="en-US" baseline="-25000" dirty="0"/>
                  <a:t>i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y</a:t>
                </a:r>
                <a:r>
                  <a:rPr lang="en-US" baseline="-25000" dirty="0"/>
                  <a:t>-n+1</a:t>
                </a:r>
              </a:p>
              <a:p>
                <a:pPr marL="0" indent="0">
                  <a:buNone/>
                </a:pPr>
                <a:r>
                  <a:rPr lang="ru-RU" dirty="0"/>
                  <a:t>К сумме прибавляем множимое, если младший разряд множителя равен 1</a:t>
                </a:r>
              </a:p>
              <a:p>
                <a:pPr marL="0" indent="0">
                  <a:buNone/>
                </a:pPr>
                <a:r>
                  <a:rPr lang="en-US" dirty="0"/>
                  <a:t>X</a:t>
                </a:r>
                <a:r>
                  <a:rPr lang="en-US" baseline="-25000" dirty="0"/>
                  <a:t>i+1</a:t>
                </a:r>
                <a:r>
                  <a:rPr lang="en-US" dirty="0"/>
                  <a:t>=2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X</a:t>
                </a:r>
                <a:r>
                  <a:rPr lang="en-US" baseline="-25000" dirty="0"/>
                  <a:t>i</a:t>
                </a:r>
              </a:p>
              <a:p>
                <a:pPr marL="0" indent="0">
                  <a:buNone/>
                </a:pPr>
                <a:r>
                  <a:rPr lang="ru-RU" dirty="0"/>
                  <a:t>Сдвигаем множимое влево, множитель вправо и повторяем предыдущий шаг.</a:t>
                </a:r>
              </a:p>
              <a:p>
                <a:pPr marL="0" indent="0">
                  <a:buNone/>
                </a:pPr>
                <a:r>
                  <a:rPr lang="en-US" i="1" dirty="0"/>
                  <a:t>S</a:t>
                </a:r>
                <a:r>
                  <a:rPr lang="en-US" baseline="-25000" dirty="0"/>
                  <a:t>0</a:t>
                </a:r>
                <a:r>
                  <a:rPr lang="en-US" dirty="0"/>
                  <a:t>=0.     X</a:t>
                </a:r>
                <a:r>
                  <a:rPr lang="en-US" baseline="-25000" dirty="0"/>
                  <a:t>0</a:t>
                </a:r>
                <a:r>
                  <a:rPr lang="en-US" dirty="0"/>
                  <a:t>=|X|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dirty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2</a:t>
                </a:r>
                <a:r>
                  <a:rPr lang="en-US" baseline="30000" dirty="0"/>
                  <a:t>-n</a:t>
                </a:r>
                <a:endParaRPr lang="ru-RU" baseline="30000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89527"/>
                <a:ext cx="10515600" cy="5687436"/>
              </a:xfrm>
              <a:blipFill>
                <a:blip r:embed="rId3"/>
                <a:stretch>
                  <a:fillRect l="-1217" t="-1715" r="-87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861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5948" y="135965"/>
            <a:ext cx="10515600" cy="14009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>
                <a:latin typeface="+mj-lt"/>
              </a:rPr>
              <a:t>Схема умножения с младших разрядов множителя со сдвигом множимого влево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grpSp>
        <p:nvGrpSpPr>
          <p:cNvPr id="14" name="Группа 13"/>
          <p:cNvGrpSpPr/>
          <p:nvPr/>
        </p:nvGrpSpPr>
        <p:grpSpPr>
          <a:xfrm>
            <a:off x="4139688" y="1254472"/>
            <a:ext cx="4021171" cy="820171"/>
            <a:chOff x="1367520" y="3570018"/>
            <a:chExt cx="4021171" cy="820171"/>
          </a:xfrm>
        </p:grpSpPr>
        <p:cxnSp>
          <p:nvCxnSpPr>
            <p:cNvPr id="15" name="Прямая соединительная линия 14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Прямая соединительная линия 20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2" name="Группа 21"/>
          <p:cNvGrpSpPr/>
          <p:nvPr/>
        </p:nvGrpSpPr>
        <p:grpSpPr>
          <a:xfrm>
            <a:off x="4124666" y="2563426"/>
            <a:ext cx="4021171" cy="820171"/>
            <a:chOff x="1367520" y="3570018"/>
            <a:chExt cx="4021171" cy="820171"/>
          </a:xfrm>
        </p:grpSpPr>
        <p:cxnSp>
          <p:nvCxnSpPr>
            <p:cNvPr id="24" name="Прямая соединительная линия 23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Прямая соединительная линия 25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Прямая соединительная линия 26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9" name="Группа 28"/>
          <p:cNvGrpSpPr/>
          <p:nvPr/>
        </p:nvGrpSpPr>
        <p:grpSpPr>
          <a:xfrm>
            <a:off x="4124666" y="3852455"/>
            <a:ext cx="4021171" cy="820171"/>
            <a:chOff x="1367520" y="3570018"/>
            <a:chExt cx="4021171" cy="820171"/>
          </a:xfrm>
        </p:grpSpPr>
        <p:cxnSp>
          <p:nvCxnSpPr>
            <p:cNvPr id="30" name="Прямая соединительная линия 29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Прямая соединительная линия 31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Группа 33"/>
          <p:cNvGrpSpPr/>
          <p:nvPr/>
        </p:nvGrpSpPr>
        <p:grpSpPr>
          <a:xfrm>
            <a:off x="4145321" y="5061333"/>
            <a:ext cx="2287982" cy="820171"/>
            <a:chOff x="1367520" y="3570018"/>
            <a:chExt cx="4021171" cy="820171"/>
          </a:xfrm>
        </p:grpSpPr>
        <p:cxnSp>
          <p:nvCxnSpPr>
            <p:cNvPr id="35" name="Прямая соединительная линия 34"/>
            <p:cNvCxnSpPr/>
            <p:nvPr/>
          </p:nvCxnSpPr>
          <p:spPr>
            <a:xfrm>
              <a:off x="1367520" y="3570018"/>
              <a:ext cx="4021171" cy="394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Прямая соединительная линия 35"/>
            <p:cNvCxnSpPr/>
            <p:nvPr/>
          </p:nvCxnSpPr>
          <p:spPr>
            <a:xfrm flipH="1">
              <a:off x="1378951" y="3578711"/>
              <a:ext cx="1" cy="80672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/>
            <p:cNvCxnSpPr/>
            <p:nvPr/>
          </p:nvCxnSpPr>
          <p:spPr>
            <a:xfrm>
              <a:off x="5388691" y="3570018"/>
              <a:ext cx="0" cy="815419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Прямая соединительная линия 37"/>
            <p:cNvCxnSpPr/>
            <p:nvPr/>
          </p:nvCxnSpPr>
          <p:spPr>
            <a:xfrm flipH="1" flipV="1">
              <a:off x="1367520" y="4377504"/>
              <a:ext cx="4021171" cy="1268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4212092" y="1335283"/>
            <a:ext cx="3036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Регистр множимого Х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90198" y="2629199"/>
            <a:ext cx="1746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Схемы </a:t>
            </a:r>
            <a:r>
              <a:rPr lang="en-US" sz="2400" dirty="0"/>
              <a:t>“</a:t>
            </a:r>
            <a:r>
              <a:rPr lang="ru-RU" sz="2400" dirty="0"/>
              <a:t>И</a:t>
            </a:r>
            <a:r>
              <a:rPr lang="en-US" sz="2400" dirty="0"/>
              <a:t>”</a:t>
            </a:r>
            <a:endParaRPr lang="ru-RU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4145321" y="3869907"/>
            <a:ext cx="1646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Сумматор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51825" y="5108351"/>
            <a:ext cx="2793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Регистр множителя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15690" y="4223408"/>
            <a:ext cx="8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2</a:t>
            </a:r>
            <a:r>
              <a:rPr lang="en-US" sz="2400" dirty="0"/>
              <a:t>n</a:t>
            </a:r>
            <a:endParaRPr lang="ru-RU" sz="2400" dirty="0"/>
          </a:p>
        </p:txBody>
      </p:sp>
      <p:sp>
        <p:nvSpPr>
          <p:cNvPr id="44" name="TextBox 43"/>
          <p:cNvSpPr txBox="1"/>
          <p:nvPr/>
        </p:nvSpPr>
        <p:spPr>
          <a:xfrm>
            <a:off x="7508032" y="1590384"/>
            <a:ext cx="8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2</a:t>
            </a:r>
            <a:r>
              <a:rPr lang="en-US" sz="2400" dirty="0"/>
              <a:t>n</a:t>
            </a:r>
            <a:endParaRPr lang="ru-RU" sz="2400" dirty="0"/>
          </a:p>
        </p:txBody>
      </p:sp>
      <p:sp>
        <p:nvSpPr>
          <p:cNvPr id="45" name="TextBox 44"/>
          <p:cNvSpPr txBox="1"/>
          <p:nvPr/>
        </p:nvSpPr>
        <p:spPr>
          <a:xfrm>
            <a:off x="6007955" y="5436212"/>
            <a:ext cx="8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endParaRPr lang="ru-RU" sz="2400" dirty="0"/>
          </a:p>
        </p:txBody>
      </p:sp>
      <p:grpSp>
        <p:nvGrpSpPr>
          <p:cNvPr id="55" name="Группа 54"/>
          <p:cNvGrpSpPr/>
          <p:nvPr/>
        </p:nvGrpSpPr>
        <p:grpSpPr>
          <a:xfrm>
            <a:off x="4405312" y="2073392"/>
            <a:ext cx="3381375" cy="484536"/>
            <a:chOff x="5753100" y="1667407"/>
            <a:chExt cx="3381375" cy="484536"/>
          </a:xfrm>
        </p:grpSpPr>
        <p:cxnSp>
          <p:nvCxnSpPr>
            <p:cNvPr id="56" name="Прямая со стрелкой 55"/>
            <p:cNvCxnSpPr/>
            <p:nvPr/>
          </p:nvCxnSpPr>
          <p:spPr>
            <a:xfrm>
              <a:off x="5753100" y="1667407"/>
              <a:ext cx="0" cy="484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Прямая со стрелкой 56"/>
            <p:cNvCxnSpPr/>
            <p:nvPr/>
          </p:nvCxnSpPr>
          <p:spPr>
            <a:xfrm>
              <a:off x="6096000" y="1684148"/>
              <a:ext cx="0" cy="45730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Прямая со стрелкой 57"/>
            <p:cNvCxnSpPr/>
            <p:nvPr/>
          </p:nvCxnSpPr>
          <p:spPr>
            <a:xfrm>
              <a:off x="9134475" y="1675340"/>
              <a:ext cx="0" cy="4766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Группа 58"/>
          <p:cNvGrpSpPr/>
          <p:nvPr/>
        </p:nvGrpSpPr>
        <p:grpSpPr>
          <a:xfrm>
            <a:off x="4378859" y="3362673"/>
            <a:ext cx="3381375" cy="484536"/>
            <a:chOff x="5753100" y="1667407"/>
            <a:chExt cx="3381375" cy="484536"/>
          </a:xfrm>
        </p:grpSpPr>
        <p:cxnSp>
          <p:nvCxnSpPr>
            <p:cNvPr id="60" name="Прямая со стрелкой 59"/>
            <p:cNvCxnSpPr/>
            <p:nvPr/>
          </p:nvCxnSpPr>
          <p:spPr>
            <a:xfrm>
              <a:off x="5753100" y="1667407"/>
              <a:ext cx="0" cy="484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Прямая со стрелкой 60"/>
            <p:cNvCxnSpPr/>
            <p:nvPr/>
          </p:nvCxnSpPr>
          <p:spPr>
            <a:xfrm>
              <a:off x="6096000" y="1684148"/>
              <a:ext cx="0" cy="45730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Прямая со стрелкой 61"/>
            <p:cNvCxnSpPr/>
            <p:nvPr/>
          </p:nvCxnSpPr>
          <p:spPr>
            <a:xfrm>
              <a:off x="9134475" y="1675340"/>
              <a:ext cx="0" cy="4766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63" name="Прямая со стрелкой 62"/>
          <p:cNvCxnSpPr/>
          <p:nvPr/>
        </p:nvCxnSpPr>
        <p:spPr>
          <a:xfrm flipH="1">
            <a:off x="6222587" y="1835523"/>
            <a:ext cx="60229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Прямая со стрелкой 64"/>
          <p:cNvCxnSpPr/>
          <p:nvPr/>
        </p:nvCxnSpPr>
        <p:spPr>
          <a:xfrm>
            <a:off x="4987971" y="5679597"/>
            <a:ext cx="60268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4" name="Группа 73"/>
          <p:cNvGrpSpPr/>
          <p:nvPr/>
        </p:nvGrpSpPr>
        <p:grpSpPr>
          <a:xfrm>
            <a:off x="4136096" y="2944723"/>
            <a:ext cx="2755306" cy="2522475"/>
            <a:chOff x="3995345" y="2667962"/>
            <a:chExt cx="3881831" cy="2522475"/>
          </a:xfrm>
        </p:grpSpPr>
        <p:cxnSp>
          <p:nvCxnSpPr>
            <p:cNvPr id="67" name="Соединительная линия уступом 66"/>
            <p:cNvCxnSpPr/>
            <p:nvPr/>
          </p:nvCxnSpPr>
          <p:spPr>
            <a:xfrm rot="10800000">
              <a:off x="3995345" y="2667962"/>
              <a:ext cx="3881831" cy="1994859"/>
            </a:xfrm>
            <a:prstGeom prst="bentConnector3">
              <a:avLst>
                <a:gd name="adj1" fmla="val 122385"/>
              </a:avLst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Соединительная линия уступом 69"/>
            <p:cNvCxnSpPr/>
            <p:nvPr/>
          </p:nvCxnSpPr>
          <p:spPr>
            <a:xfrm rot="10800000" flipV="1">
              <a:off x="7256529" y="4653665"/>
              <a:ext cx="602681" cy="536772"/>
            </a:xfrm>
            <a:prstGeom prst="bentConnector3">
              <a:avLst>
                <a:gd name="adj1" fmla="val 1007"/>
              </a:avLst>
            </a:pr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5" name="TextBox 74"/>
          <p:cNvSpPr txBox="1"/>
          <p:nvPr/>
        </p:nvSpPr>
        <p:spPr>
          <a:xfrm>
            <a:off x="7535243" y="2910700"/>
            <a:ext cx="8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2n</a:t>
            </a:r>
            <a:endParaRPr lang="ru-RU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FACAD769-77E9-4CA2-B4A9-24E91ED61973}"/>
              </a:ext>
            </a:extLst>
          </p:cNvPr>
          <p:cNvSpPr txBox="1"/>
          <p:nvPr/>
        </p:nvSpPr>
        <p:spPr>
          <a:xfrm>
            <a:off x="4237344" y="1655815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81079CD5-0EA2-4993-B0A1-CA748DA63D03}"/>
              </a:ext>
            </a:extLst>
          </p:cNvPr>
          <p:cNvSpPr txBox="1"/>
          <p:nvPr/>
        </p:nvSpPr>
        <p:spPr>
          <a:xfrm>
            <a:off x="3581680" y="1655244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D33B15C2-94E4-44AC-ABA6-B74665B48092}"/>
              </a:ext>
            </a:extLst>
          </p:cNvPr>
          <p:cNvSpPr txBox="1"/>
          <p:nvPr/>
        </p:nvSpPr>
        <p:spPr>
          <a:xfrm>
            <a:off x="4215112" y="2902896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7F0709EA-2D60-4600-8EAD-0A1A4656C571}"/>
              </a:ext>
            </a:extLst>
          </p:cNvPr>
          <p:cNvSpPr txBox="1"/>
          <p:nvPr/>
        </p:nvSpPr>
        <p:spPr>
          <a:xfrm>
            <a:off x="3559448" y="2902325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9089DA4A-C58C-485E-9449-DFA424CABD0A}"/>
              </a:ext>
            </a:extLst>
          </p:cNvPr>
          <p:cNvSpPr txBox="1"/>
          <p:nvPr/>
        </p:nvSpPr>
        <p:spPr>
          <a:xfrm>
            <a:off x="4189220" y="4234323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EA2D4613-886D-4BB7-9E5F-C3B5F6DFBA51}"/>
              </a:ext>
            </a:extLst>
          </p:cNvPr>
          <p:cNvSpPr txBox="1"/>
          <p:nvPr/>
        </p:nvSpPr>
        <p:spPr>
          <a:xfrm>
            <a:off x="3533556" y="4233752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7CA0CAA8-797F-44E6-AAA7-75C1F8FD7D60}"/>
              </a:ext>
            </a:extLst>
          </p:cNvPr>
          <p:cNvSpPr txBox="1"/>
          <p:nvPr/>
        </p:nvSpPr>
        <p:spPr>
          <a:xfrm>
            <a:off x="4232663" y="5399534"/>
            <a:ext cx="88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  <a:endParaRPr lang="ru-RU" sz="2400" dirty="0"/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7113A435-53C1-4303-9208-61A2CE5BC8D5}"/>
              </a:ext>
            </a:extLst>
          </p:cNvPr>
          <p:cNvSpPr txBox="1"/>
          <p:nvPr/>
        </p:nvSpPr>
        <p:spPr>
          <a:xfrm>
            <a:off x="3576999" y="5398963"/>
            <a:ext cx="2354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E6A589DE-47AE-4F7D-8AA8-DA649602C2FE}"/>
              </a:ext>
            </a:extLst>
          </p:cNvPr>
          <p:cNvSpPr txBox="1"/>
          <p:nvPr/>
        </p:nvSpPr>
        <p:spPr>
          <a:xfrm>
            <a:off x="838200" y="5943754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sz="2400" dirty="0"/>
              <a:t>В отличие от предыдущего варианта сумматор не имеет цепей сдвига</a:t>
            </a:r>
          </a:p>
        </p:txBody>
      </p:sp>
    </p:spTree>
    <p:extLst>
      <p:ext uri="{BB962C8B-B14F-4D97-AF65-F5344CB8AC3E}">
        <p14:creationId xmlns:p14="http://schemas.microsoft.com/office/powerpoint/2010/main" val="42371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3492</TotalTime>
  <Words>1589</Words>
  <Application>Microsoft Office PowerPoint</Application>
  <PresentationFormat>Широкоэкранный</PresentationFormat>
  <Paragraphs>633</Paragraphs>
  <Slides>29</Slides>
  <Notes>24</Notes>
  <HiddenSlides>0</HiddenSlides>
  <MMClips>147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Схема умножения со старших разрядов множителя со сдвигом множимого вправо</vt:lpstr>
      <vt:lpstr>Умножение со старших разрядов множителя со сдвигом суммы частичных произведений влево</vt:lpstr>
      <vt:lpstr>Пример</vt:lpstr>
      <vt:lpstr>Презентация PowerPoint</vt:lpstr>
      <vt:lpstr>Схема умножения со старших разрядов множителя со сдвигом сумм частичных произведений влево</vt:lpstr>
      <vt:lpstr>Методы ускорения умножения</vt:lpstr>
      <vt:lpstr>Презентация PowerPoint</vt:lpstr>
      <vt:lpstr>Презентация PowerPoint</vt:lpstr>
      <vt:lpstr>Презентация PowerPoint</vt:lpstr>
      <vt:lpstr>Алгоритм Бута</vt:lpstr>
      <vt:lpstr>Презентация PowerPoint</vt:lpstr>
      <vt:lpstr>Презентация PowerPoint</vt:lpstr>
      <vt:lpstr>Умножение одновременно на два разряда множителя</vt:lpstr>
      <vt:lpstr>Презентация PowerPoint</vt:lpstr>
      <vt:lpstr>Презентация PowerPoint</vt:lpstr>
      <vt:lpstr>Аппаратные методы ускорения умножения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Aleksey</dc:creator>
  <cp:lastModifiedBy>Ефремов Н.В.</cp:lastModifiedBy>
  <cp:revision>204</cp:revision>
  <dcterms:created xsi:type="dcterms:W3CDTF">2020-11-29T17:15:12Z</dcterms:created>
  <dcterms:modified xsi:type="dcterms:W3CDTF">2022-12-09T19:57:43Z</dcterms:modified>
</cp:coreProperties>
</file>